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646" r:id="rId4"/>
  </p:sldMasterIdLst>
  <p:notesMasterIdLst>
    <p:notesMasterId r:id="rId56"/>
  </p:notesMasterIdLst>
  <p:handoutMasterIdLst>
    <p:handoutMasterId r:id="rId57"/>
  </p:handoutMasterIdLst>
  <p:sldIdLst>
    <p:sldId id="288" r:id="rId5"/>
    <p:sldId id="302" r:id="rId6"/>
    <p:sldId id="4512" r:id="rId7"/>
    <p:sldId id="4522" r:id="rId8"/>
    <p:sldId id="289" r:id="rId9"/>
    <p:sldId id="309" r:id="rId10"/>
    <p:sldId id="4487" r:id="rId11"/>
    <p:sldId id="4511" r:id="rId12"/>
    <p:sldId id="4503" r:id="rId13"/>
    <p:sldId id="291" r:id="rId14"/>
    <p:sldId id="4489" r:id="rId15"/>
    <p:sldId id="4515" r:id="rId16"/>
    <p:sldId id="290" r:id="rId17"/>
    <p:sldId id="4505" r:id="rId18"/>
    <p:sldId id="4507" r:id="rId19"/>
    <p:sldId id="294" r:id="rId20"/>
    <p:sldId id="297" r:id="rId21"/>
    <p:sldId id="299" r:id="rId22"/>
    <p:sldId id="4497" r:id="rId23"/>
    <p:sldId id="4506" r:id="rId24"/>
    <p:sldId id="4504" r:id="rId25"/>
    <p:sldId id="4490" r:id="rId26"/>
    <p:sldId id="4501" r:id="rId27"/>
    <p:sldId id="310" r:id="rId28"/>
    <p:sldId id="4519" r:id="rId29"/>
    <p:sldId id="4520" r:id="rId30"/>
    <p:sldId id="4491" r:id="rId31"/>
    <p:sldId id="4496" r:id="rId32"/>
    <p:sldId id="4495" r:id="rId33"/>
    <p:sldId id="4492" r:id="rId34"/>
    <p:sldId id="308" r:id="rId35"/>
    <p:sldId id="4502" r:id="rId36"/>
    <p:sldId id="4499" r:id="rId37"/>
    <p:sldId id="4493" r:id="rId38"/>
    <p:sldId id="4498" r:id="rId39"/>
    <p:sldId id="4500" r:id="rId40"/>
    <p:sldId id="4494" r:id="rId41"/>
    <p:sldId id="4510" r:id="rId42"/>
    <p:sldId id="4509" r:id="rId43"/>
    <p:sldId id="4484" r:id="rId44"/>
    <p:sldId id="316" r:id="rId45"/>
    <p:sldId id="317" r:id="rId46"/>
    <p:sldId id="4486" r:id="rId47"/>
    <p:sldId id="301" r:id="rId48"/>
    <p:sldId id="4518" r:id="rId49"/>
    <p:sldId id="4488" r:id="rId50"/>
    <p:sldId id="311" r:id="rId51"/>
    <p:sldId id="312" r:id="rId52"/>
    <p:sldId id="313" r:id="rId53"/>
    <p:sldId id="315" r:id="rId54"/>
    <p:sldId id="314" r:id="rId55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0000"/>
    <a:srgbClr val="F7FBFF"/>
    <a:srgbClr val="C1E0FF"/>
    <a:srgbClr val="EFF5FB"/>
    <a:srgbClr val="EFF7FF"/>
    <a:srgbClr val="D5EAFF"/>
    <a:srgbClr val="FFFAEB"/>
    <a:srgbClr val="2B4D89"/>
    <a:srgbClr val="254275"/>
    <a:srgbClr val="052A67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5226" autoAdjust="0"/>
  </p:normalViewPr>
  <p:slideViewPr>
    <p:cSldViewPr snapToGrid="0">
      <p:cViewPr varScale="1">
        <p:scale>
          <a:sx n="54" d="100"/>
          <a:sy n="54" d="100"/>
        </p:scale>
        <p:origin x="34" y="686"/>
      </p:cViewPr>
      <p:guideLst/>
    </p:cSldViewPr>
  </p:slideViewPr>
  <p:outlineViewPr>
    <p:cViewPr>
      <p:scale>
        <a:sx n="33" d="100"/>
        <a:sy n="33" d="100"/>
      </p:scale>
      <p:origin x="0" y="-1533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9000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7/6/2021 12:45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698A6-EF13-4110-8F6E-E3761629ED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521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67F005-E0F2-4D27-84A5-B8FCD94585E1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 flip="none" rotWithShape="1">
            <a:gsLst>
              <a:gs pos="0">
                <a:srgbClr val="254275"/>
              </a:gs>
              <a:gs pos="44000">
                <a:srgbClr val="2B4D89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9128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403225" indent="-40322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800"/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56803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67F005-E0F2-4D27-84A5-B8FCD94585E1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 flip="none" rotWithShape="1">
            <a:gsLst>
              <a:gs pos="0">
                <a:srgbClr val="254275"/>
              </a:gs>
              <a:gs pos="44000">
                <a:srgbClr val="2B4D89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0667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403225" indent="-40322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/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6114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mall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67F005-E0F2-4D27-84A5-B8FCD94585E1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 flip="none" rotWithShape="1">
            <a:gsLst>
              <a:gs pos="0">
                <a:srgbClr val="254275"/>
              </a:gs>
              <a:gs pos="44000">
                <a:srgbClr val="2B4D89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7897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403225" indent="-403225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/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47319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67F005-E0F2-4D27-84A5-B8FCD94585E1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 flip="none" rotWithShape="1">
            <a:gsLst>
              <a:gs pos="0">
                <a:srgbClr val="254275"/>
              </a:gs>
              <a:gs pos="44000">
                <a:srgbClr val="2B4D89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07538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536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37E84B-D5D7-49D5-AE92-B742D5D24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DAB0D-1FFE-4DB4-B9FE-4448D31B9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79624F0-B071-4E67-BB62-3B35A9FD39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CED6AC9-9774-4F8C-AB5E-41262BF4D2C4}"/>
              </a:ext>
            </a:extLst>
          </p:cNvPr>
          <p:cNvSpPr/>
          <p:nvPr userDrawn="1"/>
        </p:nvSpPr>
        <p:spPr>
          <a:xfrm>
            <a:off x="1" y="1"/>
            <a:ext cx="12436474" cy="699452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125004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62" r:id="rId1"/>
    <p:sldLayoutId id="2147484659" r:id="rId2"/>
    <p:sldLayoutId id="2147484660" r:id="rId3"/>
    <p:sldLayoutId id="2147484661" r:id="rId4"/>
    <p:sldLayoutId id="2147484658" r:id="rId5"/>
  </p:sldLayoutIdLst>
  <p:transition>
    <p:fade/>
  </p:transition>
  <p:hf sldNum="0" hdr="0" dt="0"/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ithub.com/otykier/TabularEditor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hyperlink" Target="https://multilanguagereportdemo.azurewebsites.net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PowerBiDevCamp/Multilanguage-Reports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7F1315A-5DE4-469D-807D-4D565927F51C}"/>
              </a:ext>
            </a:extLst>
          </p:cNvPr>
          <p:cNvSpPr/>
          <p:nvPr/>
        </p:nvSpPr>
        <p:spPr>
          <a:xfrm>
            <a:off x="0" y="0"/>
            <a:ext cx="12436475" cy="1938993"/>
          </a:xfrm>
          <a:prstGeom prst="rect">
            <a:avLst/>
          </a:prstGeom>
          <a:gradFill>
            <a:gsLst>
              <a:gs pos="11000">
                <a:schemeClr val="accent5">
                  <a:lumMod val="50000"/>
                </a:schemeClr>
              </a:gs>
              <a:gs pos="48000">
                <a:srgbClr val="317CC1"/>
              </a:gs>
              <a:gs pos="75000">
                <a:srgbClr val="002060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D8AE04-607C-42E0-A136-6A6396EF3D97}"/>
              </a:ext>
            </a:extLst>
          </p:cNvPr>
          <p:cNvSpPr txBox="1"/>
          <p:nvPr/>
        </p:nvSpPr>
        <p:spPr>
          <a:xfrm>
            <a:off x="9588530" y="455422"/>
            <a:ext cx="2307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PBICAT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EAF339E-C6DA-4041-96DA-1B2FA1A4635F}"/>
              </a:ext>
            </a:extLst>
          </p:cNvPr>
          <p:cNvSpPr/>
          <p:nvPr/>
        </p:nvSpPr>
        <p:spPr>
          <a:xfrm>
            <a:off x="8682649" y="585963"/>
            <a:ext cx="853331" cy="689800"/>
          </a:xfrm>
          <a:custGeom>
            <a:avLst/>
            <a:gdLst>
              <a:gd name="connsiteX0" fmla="*/ 2281772 w 3943350"/>
              <a:gd name="connsiteY0" fmla="*/ 1487438 h 3423841"/>
              <a:gd name="connsiteX1" fmla="*/ 2449412 w 3943350"/>
              <a:gd name="connsiteY1" fmla="*/ 1651267 h 3423841"/>
              <a:gd name="connsiteX2" fmla="*/ 2448040 w 3943350"/>
              <a:gd name="connsiteY2" fmla="*/ 1657911 h 3423841"/>
              <a:gd name="connsiteX3" fmla="*/ 2449412 w 3943350"/>
              <a:gd name="connsiteY3" fmla="*/ 1657911 h 3423841"/>
              <a:gd name="connsiteX4" fmla="*/ 2449412 w 3943350"/>
              <a:gd name="connsiteY4" fmla="*/ 2593332 h 3423841"/>
              <a:gd name="connsiteX5" fmla="*/ 2449412 w 3943350"/>
              <a:gd name="connsiteY5" fmla="*/ 2605332 h 3423841"/>
              <a:gd name="connsiteX6" fmla="*/ 2446933 w 3943350"/>
              <a:gd name="connsiteY6" fmla="*/ 2605332 h 3423841"/>
              <a:gd name="connsiteX7" fmla="*/ 2436238 w 3943350"/>
              <a:gd name="connsiteY7" fmla="*/ 2657102 h 3423841"/>
              <a:gd name="connsiteX8" fmla="*/ 2281772 w 3943350"/>
              <a:gd name="connsiteY8" fmla="*/ 2757161 h 3423841"/>
              <a:gd name="connsiteX9" fmla="*/ 2127306 w 3943350"/>
              <a:gd name="connsiteY9" fmla="*/ 2657102 h 3423841"/>
              <a:gd name="connsiteX10" fmla="*/ 2116611 w 3943350"/>
              <a:gd name="connsiteY10" fmla="*/ 2605332 h 3423841"/>
              <a:gd name="connsiteX11" fmla="*/ 2114132 w 3943350"/>
              <a:gd name="connsiteY11" fmla="*/ 2605332 h 3423841"/>
              <a:gd name="connsiteX12" fmla="*/ 2114132 w 3943350"/>
              <a:gd name="connsiteY12" fmla="*/ 2593332 h 3423841"/>
              <a:gd name="connsiteX13" fmla="*/ 2114132 w 3943350"/>
              <a:gd name="connsiteY13" fmla="*/ 1657911 h 3423841"/>
              <a:gd name="connsiteX14" fmla="*/ 2115505 w 3943350"/>
              <a:gd name="connsiteY14" fmla="*/ 1657911 h 3423841"/>
              <a:gd name="connsiteX15" fmla="*/ 2114132 w 3943350"/>
              <a:gd name="connsiteY15" fmla="*/ 1651267 h 3423841"/>
              <a:gd name="connsiteX16" fmla="*/ 2281772 w 3943350"/>
              <a:gd name="connsiteY16" fmla="*/ 1487438 h 3423841"/>
              <a:gd name="connsiteX17" fmla="*/ 2900209 w 3943350"/>
              <a:gd name="connsiteY17" fmla="*/ 699485 h 3423841"/>
              <a:gd name="connsiteX18" fmla="*/ 3067849 w 3943350"/>
              <a:gd name="connsiteY18" fmla="*/ 863314 h 3423841"/>
              <a:gd name="connsiteX19" fmla="*/ 3066362 w 3943350"/>
              <a:gd name="connsiteY19" fmla="*/ 870511 h 3423841"/>
              <a:gd name="connsiteX20" fmla="*/ 3067849 w 3943350"/>
              <a:gd name="connsiteY20" fmla="*/ 870511 h 3423841"/>
              <a:gd name="connsiteX21" fmla="*/ 3067849 w 3943350"/>
              <a:gd name="connsiteY21" fmla="*/ 2605332 h 3423841"/>
              <a:gd name="connsiteX22" fmla="*/ 2900209 w 3943350"/>
              <a:gd name="connsiteY22" fmla="*/ 2769161 h 3423841"/>
              <a:gd name="connsiteX23" fmla="*/ 2732569 w 3943350"/>
              <a:gd name="connsiteY23" fmla="*/ 2605332 h 3423841"/>
              <a:gd name="connsiteX24" fmla="*/ 2732569 w 3943350"/>
              <a:gd name="connsiteY24" fmla="*/ 870511 h 3423841"/>
              <a:gd name="connsiteX25" fmla="*/ 2734056 w 3943350"/>
              <a:gd name="connsiteY25" fmla="*/ 870511 h 3423841"/>
              <a:gd name="connsiteX26" fmla="*/ 2732569 w 3943350"/>
              <a:gd name="connsiteY26" fmla="*/ 863314 h 3423841"/>
              <a:gd name="connsiteX27" fmla="*/ 2900209 w 3943350"/>
              <a:gd name="connsiteY27" fmla="*/ 699485 h 3423841"/>
              <a:gd name="connsiteX28" fmla="*/ 493682 w 3943350"/>
              <a:gd name="connsiteY28" fmla="*/ 0 h 3423841"/>
              <a:gd name="connsiteX29" fmla="*/ 3449668 w 3943350"/>
              <a:gd name="connsiteY29" fmla="*/ 0 h 3423841"/>
              <a:gd name="connsiteX30" fmla="*/ 3943350 w 3943350"/>
              <a:gd name="connsiteY30" fmla="*/ 493682 h 3423841"/>
              <a:gd name="connsiteX31" fmla="*/ 3943350 w 3943350"/>
              <a:gd name="connsiteY31" fmla="*/ 2011172 h 3423841"/>
              <a:gd name="connsiteX32" fmla="*/ 3449668 w 3943350"/>
              <a:gd name="connsiteY32" fmla="*/ 2504854 h 3423841"/>
              <a:gd name="connsiteX33" fmla="*/ 3318913 w 3943350"/>
              <a:gd name="connsiteY33" fmla="*/ 2504854 h 3423841"/>
              <a:gd name="connsiteX34" fmla="*/ 3318913 w 3943350"/>
              <a:gd name="connsiteY34" fmla="*/ 2179617 h 3423841"/>
              <a:gd name="connsiteX35" fmla="*/ 3397068 w 3943350"/>
              <a:gd name="connsiteY35" fmla="*/ 2179617 h 3423841"/>
              <a:gd name="connsiteX36" fmla="*/ 3612526 w 3943350"/>
              <a:gd name="connsiteY36" fmla="*/ 1964159 h 3423841"/>
              <a:gd name="connsiteX37" fmla="*/ 3612526 w 3943350"/>
              <a:gd name="connsiteY37" fmla="*/ 546282 h 3423841"/>
              <a:gd name="connsiteX38" fmla="*/ 3397068 w 3943350"/>
              <a:gd name="connsiteY38" fmla="*/ 330824 h 3423841"/>
              <a:gd name="connsiteX39" fmla="*/ 546282 w 3943350"/>
              <a:gd name="connsiteY39" fmla="*/ 330824 h 3423841"/>
              <a:gd name="connsiteX40" fmla="*/ 330824 w 3943350"/>
              <a:gd name="connsiteY40" fmla="*/ 546282 h 3423841"/>
              <a:gd name="connsiteX41" fmla="*/ 330824 w 3943350"/>
              <a:gd name="connsiteY41" fmla="*/ 1964159 h 3423841"/>
              <a:gd name="connsiteX42" fmla="*/ 502860 w 3943350"/>
              <a:gd name="connsiteY42" fmla="*/ 2175240 h 3423841"/>
              <a:gd name="connsiteX43" fmla="*/ 541027 w 3943350"/>
              <a:gd name="connsiteY43" fmla="*/ 2179087 h 3423841"/>
              <a:gd name="connsiteX44" fmla="*/ 541027 w 3943350"/>
              <a:gd name="connsiteY44" fmla="*/ 2180360 h 3423841"/>
              <a:gd name="connsiteX45" fmla="*/ 1235467 w 3943350"/>
              <a:gd name="connsiteY45" fmla="*/ 2180360 h 3423841"/>
              <a:gd name="connsiteX46" fmla="*/ 1235467 w 3943350"/>
              <a:gd name="connsiteY46" fmla="*/ 2168448 h 3423841"/>
              <a:gd name="connsiteX47" fmla="*/ 1236141 w 3943350"/>
              <a:gd name="connsiteY47" fmla="*/ 2168448 h 3423841"/>
              <a:gd name="connsiteX48" fmla="*/ 1236141 w 3943350"/>
              <a:gd name="connsiteY48" fmla="*/ 2843218 h 3423841"/>
              <a:gd name="connsiteX49" fmla="*/ 1511308 w 3943350"/>
              <a:gd name="connsiteY49" fmla="*/ 2568051 h 3423841"/>
              <a:gd name="connsiteX50" fmla="*/ 1511308 w 3943350"/>
              <a:gd name="connsiteY50" fmla="*/ 1386978 h 3423841"/>
              <a:gd name="connsiteX51" fmla="*/ 1511308 w 3943350"/>
              <a:gd name="connsiteY51" fmla="*/ 1386977 h 3423841"/>
              <a:gd name="connsiteX52" fmla="*/ 1524089 w 3943350"/>
              <a:gd name="connsiteY52" fmla="*/ 1323208 h 3423841"/>
              <a:gd name="connsiteX53" fmla="*/ 1673946 w 3943350"/>
              <a:gd name="connsiteY53" fmla="*/ 1223149 h 3423841"/>
              <a:gd name="connsiteX54" fmla="*/ 1836584 w 3943350"/>
              <a:gd name="connsiteY54" fmla="*/ 1386978 h 3423841"/>
              <a:gd name="connsiteX55" fmla="*/ 1836583 w 3943350"/>
              <a:gd name="connsiteY55" fmla="*/ 1386983 h 3423841"/>
              <a:gd name="connsiteX56" fmla="*/ 1836583 w 3943350"/>
              <a:gd name="connsiteY56" fmla="*/ 2617206 h 3423841"/>
              <a:gd name="connsiteX57" fmla="*/ 1837698 w 3943350"/>
              <a:gd name="connsiteY57" fmla="*/ 2620940 h 3423841"/>
              <a:gd name="connsiteX58" fmla="*/ 1836583 w 3943350"/>
              <a:gd name="connsiteY58" fmla="*/ 2632732 h 3423841"/>
              <a:gd name="connsiteX59" fmla="*/ 1836583 w 3943350"/>
              <a:gd name="connsiteY59" fmla="*/ 2636682 h 3423841"/>
              <a:gd name="connsiteX60" fmla="*/ 1836210 w 3943350"/>
              <a:gd name="connsiteY60" fmla="*/ 2636682 h 3423841"/>
              <a:gd name="connsiteX61" fmla="*/ 1831156 w 3943350"/>
              <a:gd name="connsiteY61" fmla="*/ 2690128 h 3423841"/>
              <a:gd name="connsiteX62" fmla="*/ 1799116 w 3943350"/>
              <a:gd name="connsiteY62" fmla="*/ 2751798 h 3423841"/>
              <a:gd name="connsiteX63" fmla="*/ 1782475 w 3943350"/>
              <a:gd name="connsiteY63" fmla="*/ 2766021 h 3423841"/>
              <a:gd name="connsiteX64" fmla="*/ 1784985 w 3943350"/>
              <a:gd name="connsiteY64" fmla="*/ 2768531 h 3423841"/>
              <a:gd name="connsiteX65" fmla="*/ 1195739 w 3943350"/>
              <a:gd name="connsiteY65" fmla="*/ 3357777 h 3423841"/>
              <a:gd name="connsiteX66" fmla="*/ 1186274 w 3943350"/>
              <a:gd name="connsiteY66" fmla="*/ 3372290 h 3423841"/>
              <a:gd name="connsiteX67" fmla="*/ 1169615 w 3943350"/>
              <a:gd name="connsiteY67" fmla="*/ 3383900 h 3423841"/>
              <a:gd name="connsiteX68" fmla="*/ 1163750 w 3943350"/>
              <a:gd name="connsiteY68" fmla="*/ 3389766 h 3423841"/>
              <a:gd name="connsiteX69" fmla="*/ 1162702 w 3943350"/>
              <a:gd name="connsiteY69" fmla="*/ 3388719 h 3423841"/>
              <a:gd name="connsiteX70" fmla="*/ 1132155 w 3943350"/>
              <a:gd name="connsiteY70" fmla="*/ 3410010 h 3423841"/>
              <a:gd name="connsiteX71" fmla="*/ 1065883 w 3943350"/>
              <a:gd name="connsiteY71" fmla="*/ 3423841 h 3423841"/>
              <a:gd name="connsiteX72" fmla="*/ 895625 w 3943350"/>
              <a:gd name="connsiteY72" fmla="*/ 3247835 h 3423841"/>
              <a:gd name="connsiteX73" fmla="*/ 900861 w 3943350"/>
              <a:gd name="connsiteY73" fmla="*/ 3221025 h 3423841"/>
              <a:gd name="connsiteX74" fmla="*/ 900861 w 3943350"/>
              <a:gd name="connsiteY74" fmla="*/ 2503729 h 3423841"/>
              <a:gd name="connsiteX75" fmla="*/ 792091 w 3943350"/>
              <a:gd name="connsiteY75" fmla="*/ 2503729 h 3423841"/>
              <a:gd name="connsiteX76" fmla="*/ 792091 w 3943350"/>
              <a:gd name="connsiteY76" fmla="*/ 2504854 h 3423841"/>
              <a:gd name="connsiteX77" fmla="*/ 493682 w 3943350"/>
              <a:gd name="connsiteY77" fmla="*/ 2504854 h 3423841"/>
              <a:gd name="connsiteX78" fmla="*/ 0 w 3943350"/>
              <a:gd name="connsiteY78" fmla="*/ 2011172 h 3423841"/>
              <a:gd name="connsiteX79" fmla="*/ 0 w 3943350"/>
              <a:gd name="connsiteY79" fmla="*/ 493682 h 3423841"/>
              <a:gd name="connsiteX80" fmla="*/ 493682 w 3943350"/>
              <a:gd name="connsiteY80" fmla="*/ 0 h 3423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943350" h="3423841">
                <a:moveTo>
                  <a:pt x="2281772" y="1487438"/>
                </a:moveTo>
                <a:cubicBezTo>
                  <a:pt x="2374357" y="1487438"/>
                  <a:pt x="2449412" y="1560787"/>
                  <a:pt x="2449412" y="1651267"/>
                </a:cubicBezTo>
                <a:lnTo>
                  <a:pt x="2448040" y="1657911"/>
                </a:lnTo>
                <a:lnTo>
                  <a:pt x="2449412" y="1657911"/>
                </a:lnTo>
                <a:lnTo>
                  <a:pt x="2449412" y="2593332"/>
                </a:lnTo>
                <a:lnTo>
                  <a:pt x="2449412" y="2605332"/>
                </a:lnTo>
                <a:lnTo>
                  <a:pt x="2446933" y="2605332"/>
                </a:lnTo>
                <a:lnTo>
                  <a:pt x="2436238" y="2657102"/>
                </a:lnTo>
                <a:cubicBezTo>
                  <a:pt x="2410789" y="2715902"/>
                  <a:pt x="2351211" y="2757161"/>
                  <a:pt x="2281772" y="2757161"/>
                </a:cubicBezTo>
                <a:cubicBezTo>
                  <a:pt x="2212333" y="2757161"/>
                  <a:pt x="2152755" y="2715902"/>
                  <a:pt x="2127306" y="2657102"/>
                </a:cubicBezTo>
                <a:lnTo>
                  <a:pt x="2116611" y="2605332"/>
                </a:lnTo>
                <a:lnTo>
                  <a:pt x="2114132" y="2605332"/>
                </a:lnTo>
                <a:lnTo>
                  <a:pt x="2114132" y="2593332"/>
                </a:lnTo>
                <a:lnTo>
                  <a:pt x="2114132" y="1657911"/>
                </a:lnTo>
                <a:lnTo>
                  <a:pt x="2115505" y="1657911"/>
                </a:lnTo>
                <a:lnTo>
                  <a:pt x="2114132" y="1651267"/>
                </a:lnTo>
                <a:cubicBezTo>
                  <a:pt x="2114132" y="1560787"/>
                  <a:pt x="2189187" y="1487438"/>
                  <a:pt x="2281772" y="1487438"/>
                </a:cubicBezTo>
                <a:close/>
                <a:moveTo>
                  <a:pt x="2900209" y="699485"/>
                </a:moveTo>
                <a:cubicBezTo>
                  <a:pt x="2992794" y="699485"/>
                  <a:pt x="3067849" y="772834"/>
                  <a:pt x="3067849" y="863314"/>
                </a:cubicBezTo>
                <a:lnTo>
                  <a:pt x="3066362" y="870511"/>
                </a:lnTo>
                <a:lnTo>
                  <a:pt x="3067849" y="870511"/>
                </a:lnTo>
                <a:lnTo>
                  <a:pt x="3067849" y="2605332"/>
                </a:lnTo>
                <a:cubicBezTo>
                  <a:pt x="3067849" y="2695812"/>
                  <a:pt x="2992794" y="2769161"/>
                  <a:pt x="2900209" y="2769161"/>
                </a:cubicBezTo>
                <a:cubicBezTo>
                  <a:pt x="2807624" y="2769161"/>
                  <a:pt x="2732569" y="2695812"/>
                  <a:pt x="2732569" y="2605332"/>
                </a:cubicBezTo>
                <a:lnTo>
                  <a:pt x="2732569" y="870511"/>
                </a:lnTo>
                <a:lnTo>
                  <a:pt x="2734056" y="870511"/>
                </a:lnTo>
                <a:lnTo>
                  <a:pt x="2732569" y="863314"/>
                </a:lnTo>
                <a:cubicBezTo>
                  <a:pt x="2732569" y="772834"/>
                  <a:pt x="2807624" y="699485"/>
                  <a:pt x="2900209" y="699485"/>
                </a:cubicBezTo>
                <a:close/>
                <a:moveTo>
                  <a:pt x="493682" y="0"/>
                </a:moveTo>
                <a:lnTo>
                  <a:pt x="3449668" y="0"/>
                </a:lnTo>
                <a:cubicBezTo>
                  <a:pt x="3722321" y="0"/>
                  <a:pt x="3943350" y="221029"/>
                  <a:pt x="3943350" y="493682"/>
                </a:cubicBezTo>
                <a:lnTo>
                  <a:pt x="3943350" y="2011172"/>
                </a:lnTo>
                <a:cubicBezTo>
                  <a:pt x="3943350" y="2283825"/>
                  <a:pt x="3722321" y="2504854"/>
                  <a:pt x="3449668" y="2504854"/>
                </a:cubicBezTo>
                <a:lnTo>
                  <a:pt x="3318913" y="2504854"/>
                </a:lnTo>
                <a:lnTo>
                  <a:pt x="3318913" y="2179617"/>
                </a:lnTo>
                <a:lnTo>
                  <a:pt x="3397068" y="2179617"/>
                </a:lnTo>
                <a:cubicBezTo>
                  <a:pt x="3516062" y="2179617"/>
                  <a:pt x="3612526" y="2083153"/>
                  <a:pt x="3612526" y="1964159"/>
                </a:cubicBezTo>
                <a:lnTo>
                  <a:pt x="3612526" y="546282"/>
                </a:lnTo>
                <a:cubicBezTo>
                  <a:pt x="3612526" y="427288"/>
                  <a:pt x="3516062" y="330824"/>
                  <a:pt x="3397068" y="330824"/>
                </a:cubicBezTo>
                <a:lnTo>
                  <a:pt x="546282" y="330824"/>
                </a:lnTo>
                <a:cubicBezTo>
                  <a:pt x="427288" y="330824"/>
                  <a:pt x="330824" y="427288"/>
                  <a:pt x="330824" y="546282"/>
                </a:cubicBezTo>
                <a:lnTo>
                  <a:pt x="330824" y="1964159"/>
                </a:lnTo>
                <a:cubicBezTo>
                  <a:pt x="330824" y="2068279"/>
                  <a:pt x="404679" y="2155149"/>
                  <a:pt x="502860" y="2175240"/>
                </a:cubicBezTo>
                <a:lnTo>
                  <a:pt x="541027" y="2179087"/>
                </a:lnTo>
                <a:lnTo>
                  <a:pt x="541027" y="2180360"/>
                </a:lnTo>
                <a:lnTo>
                  <a:pt x="1235467" y="2180360"/>
                </a:lnTo>
                <a:lnTo>
                  <a:pt x="1235467" y="2168448"/>
                </a:lnTo>
                <a:lnTo>
                  <a:pt x="1236141" y="2168448"/>
                </a:lnTo>
                <a:lnTo>
                  <a:pt x="1236141" y="2843218"/>
                </a:lnTo>
                <a:lnTo>
                  <a:pt x="1511308" y="2568051"/>
                </a:lnTo>
                <a:lnTo>
                  <a:pt x="1511308" y="1386978"/>
                </a:lnTo>
                <a:lnTo>
                  <a:pt x="1511308" y="1386977"/>
                </a:lnTo>
                <a:lnTo>
                  <a:pt x="1524089" y="1323208"/>
                </a:lnTo>
                <a:cubicBezTo>
                  <a:pt x="1548779" y="1264408"/>
                  <a:pt x="1606580" y="1223149"/>
                  <a:pt x="1673946" y="1223149"/>
                </a:cubicBezTo>
                <a:cubicBezTo>
                  <a:pt x="1763768" y="1223149"/>
                  <a:pt x="1836584" y="1296498"/>
                  <a:pt x="1836584" y="1386978"/>
                </a:cubicBezTo>
                <a:lnTo>
                  <a:pt x="1836583" y="1386983"/>
                </a:lnTo>
                <a:lnTo>
                  <a:pt x="1836583" y="2617206"/>
                </a:lnTo>
                <a:lnTo>
                  <a:pt x="1837698" y="2620940"/>
                </a:lnTo>
                <a:lnTo>
                  <a:pt x="1836583" y="2632732"/>
                </a:lnTo>
                <a:lnTo>
                  <a:pt x="1836583" y="2636682"/>
                </a:lnTo>
                <a:lnTo>
                  <a:pt x="1836210" y="2636682"/>
                </a:lnTo>
                <a:lnTo>
                  <a:pt x="1831156" y="2690128"/>
                </a:lnTo>
                <a:cubicBezTo>
                  <a:pt x="1824314" y="2713337"/>
                  <a:pt x="1813255" y="2734108"/>
                  <a:pt x="1799116" y="2751798"/>
                </a:cubicBezTo>
                <a:lnTo>
                  <a:pt x="1782475" y="2766021"/>
                </a:lnTo>
                <a:lnTo>
                  <a:pt x="1784985" y="2768531"/>
                </a:lnTo>
                <a:lnTo>
                  <a:pt x="1195739" y="3357777"/>
                </a:lnTo>
                <a:lnTo>
                  <a:pt x="1186274" y="3372290"/>
                </a:lnTo>
                <a:lnTo>
                  <a:pt x="1169615" y="3383900"/>
                </a:lnTo>
                <a:lnTo>
                  <a:pt x="1163750" y="3389766"/>
                </a:lnTo>
                <a:lnTo>
                  <a:pt x="1162702" y="3388719"/>
                </a:lnTo>
                <a:lnTo>
                  <a:pt x="1132155" y="3410010"/>
                </a:lnTo>
                <a:cubicBezTo>
                  <a:pt x="1111786" y="3418916"/>
                  <a:pt x="1089391" y="3423841"/>
                  <a:pt x="1065883" y="3423841"/>
                </a:cubicBezTo>
                <a:cubicBezTo>
                  <a:pt x="971852" y="3423841"/>
                  <a:pt x="895625" y="3345040"/>
                  <a:pt x="895625" y="3247835"/>
                </a:cubicBezTo>
                <a:lnTo>
                  <a:pt x="900861" y="3221025"/>
                </a:lnTo>
                <a:lnTo>
                  <a:pt x="900861" y="2503729"/>
                </a:lnTo>
                <a:lnTo>
                  <a:pt x="792091" y="2503729"/>
                </a:lnTo>
                <a:lnTo>
                  <a:pt x="792091" y="2504854"/>
                </a:lnTo>
                <a:lnTo>
                  <a:pt x="493682" y="2504854"/>
                </a:lnTo>
                <a:cubicBezTo>
                  <a:pt x="221029" y="2504854"/>
                  <a:pt x="0" y="2283825"/>
                  <a:pt x="0" y="2011172"/>
                </a:cubicBezTo>
                <a:lnTo>
                  <a:pt x="0" y="493682"/>
                </a:lnTo>
                <a:cubicBezTo>
                  <a:pt x="0" y="221029"/>
                  <a:pt x="221029" y="0"/>
                  <a:pt x="4936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chemeClr val="bg1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E04ED04-5DE5-4465-A7A9-9D7D0175649E}"/>
              </a:ext>
            </a:extLst>
          </p:cNvPr>
          <p:cNvGrpSpPr/>
          <p:nvPr/>
        </p:nvGrpSpPr>
        <p:grpSpPr>
          <a:xfrm>
            <a:off x="311749" y="200878"/>
            <a:ext cx="3720699" cy="414353"/>
            <a:chOff x="304799" y="196957"/>
            <a:chExt cx="3648075" cy="406265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32B4E6B-C6D1-48C6-BEBB-3ABADB9527ED}"/>
                </a:ext>
              </a:extLst>
            </p:cNvPr>
            <p:cNvSpPr/>
            <p:nvPr/>
          </p:nvSpPr>
          <p:spPr>
            <a:xfrm>
              <a:off x="304799" y="235471"/>
              <a:ext cx="322235" cy="322790"/>
            </a:xfrm>
            <a:custGeom>
              <a:avLst/>
              <a:gdLst>
                <a:gd name="connsiteX0" fmla="*/ 257556 w 486156"/>
                <a:gd name="connsiteY0" fmla="*/ 258393 h 486993"/>
                <a:gd name="connsiteX1" fmla="*/ 486156 w 486156"/>
                <a:gd name="connsiteY1" fmla="*/ 258393 h 486993"/>
                <a:gd name="connsiteX2" fmla="*/ 486156 w 486156"/>
                <a:gd name="connsiteY2" fmla="*/ 486993 h 486993"/>
                <a:gd name="connsiteX3" fmla="*/ 257556 w 486156"/>
                <a:gd name="connsiteY3" fmla="*/ 486993 h 486993"/>
                <a:gd name="connsiteX4" fmla="*/ 0 w 486156"/>
                <a:gd name="connsiteY4" fmla="*/ 258393 h 486993"/>
                <a:gd name="connsiteX5" fmla="*/ 228600 w 486156"/>
                <a:gd name="connsiteY5" fmla="*/ 258393 h 486993"/>
                <a:gd name="connsiteX6" fmla="*/ 228600 w 486156"/>
                <a:gd name="connsiteY6" fmla="*/ 486993 h 486993"/>
                <a:gd name="connsiteX7" fmla="*/ 0 w 486156"/>
                <a:gd name="connsiteY7" fmla="*/ 486993 h 486993"/>
                <a:gd name="connsiteX8" fmla="*/ 257556 w 486156"/>
                <a:gd name="connsiteY8" fmla="*/ 0 h 486993"/>
                <a:gd name="connsiteX9" fmla="*/ 486156 w 486156"/>
                <a:gd name="connsiteY9" fmla="*/ 0 h 486993"/>
                <a:gd name="connsiteX10" fmla="*/ 486156 w 486156"/>
                <a:gd name="connsiteY10" fmla="*/ 228600 h 486993"/>
                <a:gd name="connsiteX11" fmla="*/ 257556 w 486156"/>
                <a:gd name="connsiteY11" fmla="*/ 228600 h 486993"/>
                <a:gd name="connsiteX12" fmla="*/ 0 w 486156"/>
                <a:gd name="connsiteY12" fmla="*/ 0 h 486993"/>
                <a:gd name="connsiteX13" fmla="*/ 228600 w 486156"/>
                <a:gd name="connsiteY13" fmla="*/ 0 h 486993"/>
                <a:gd name="connsiteX14" fmla="*/ 228600 w 486156"/>
                <a:gd name="connsiteY14" fmla="*/ 228600 h 486993"/>
                <a:gd name="connsiteX15" fmla="*/ 0 w 486156"/>
                <a:gd name="connsiteY15" fmla="*/ 228600 h 48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6156" h="486993">
                  <a:moveTo>
                    <a:pt x="257556" y="258393"/>
                  </a:moveTo>
                  <a:lnTo>
                    <a:pt x="486156" y="258393"/>
                  </a:lnTo>
                  <a:lnTo>
                    <a:pt x="486156" y="486993"/>
                  </a:lnTo>
                  <a:lnTo>
                    <a:pt x="257556" y="486993"/>
                  </a:lnTo>
                  <a:close/>
                  <a:moveTo>
                    <a:pt x="0" y="258393"/>
                  </a:moveTo>
                  <a:lnTo>
                    <a:pt x="228600" y="258393"/>
                  </a:lnTo>
                  <a:lnTo>
                    <a:pt x="228600" y="486993"/>
                  </a:lnTo>
                  <a:lnTo>
                    <a:pt x="0" y="486993"/>
                  </a:lnTo>
                  <a:close/>
                  <a:moveTo>
                    <a:pt x="257556" y="0"/>
                  </a:moveTo>
                  <a:lnTo>
                    <a:pt x="486156" y="0"/>
                  </a:lnTo>
                  <a:lnTo>
                    <a:pt x="486156" y="228600"/>
                  </a:lnTo>
                  <a:lnTo>
                    <a:pt x="257556" y="228600"/>
                  </a:lnTo>
                  <a:close/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4">
                <a:solidFill>
                  <a:schemeClr val="bg1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288FE1C-D4FF-45C9-A593-487AAF7EE7DF}"/>
                </a:ext>
              </a:extLst>
            </p:cNvPr>
            <p:cNvGrpSpPr/>
            <p:nvPr/>
          </p:nvGrpSpPr>
          <p:grpSpPr>
            <a:xfrm>
              <a:off x="657225" y="196957"/>
              <a:ext cx="3295649" cy="406265"/>
              <a:chOff x="657225" y="196957"/>
              <a:chExt cx="3295649" cy="40626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30E347-7758-475E-B49C-A7F93B557CA3}"/>
                  </a:ext>
                </a:extLst>
              </p:cNvPr>
              <p:cNvSpPr txBox="1"/>
              <p:nvPr/>
            </p:nvSpPr>
            <p:spPr>
              <a:xfrm>
                <a:off x="657225" y="196957"/>
                <a:ext cx="3295649" cy="406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40" b="1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Microsoft      Power BI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3E0C3C7-5B89-4A2C-9FD9-625D76AF5638}"/>
                  </a:ext>
                </a:extLst>
              </p:cNvPr>
              <p:cNvCxnSpPr/>
              <p:nvPr/>
            </p:nvCxnSpPr>
            <p:spPr>
              <a:xfrm>
                <a:off x="2066925" y="235471"/>
                <a:ext cx="0" cy="32279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72704C9-6A25-4DE5-A78B-A250E259FE1B}"/>
              </a:ext>
            </a:extLst>
          </p:cNvPr>
          <p:cNvSpPr txBox="1"/>
          <p:nvPr/>
        </p:nvSpPr>
        <p:spPr>
          <a:xfrm>
            <a:off x="5184772" y="3045067"/>
            <a:ext cx="711255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Segoe UI Semibold" charset="0"/>
                <a:ea typeface="Segoe UI Semibold" charset="0"/>
                <a:cs typeface="Segoe UI Semibold" charset="0"/>
              </a:rPr>
              <a:t>Building Multi-language Reports in Power BI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71F32DF-CB10-4D35-AA28-B52B0BE871A1}"/>
              </a:ext>
            </a:extLst>
          </p:cNvPr>
          <p:cNvSpPr txBox="1">
            <a:spLocks/>
          </p:cNvSpPr>
          <p:nvPr/>
        </p:nvSpPr>
        <p:spPr>
          <a:xfrm>
            <a:off x="6542294" y="5416870"/>
            <a:ext cx="4173347" cy="859857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56" dirty="0"/>
              <a:t>Ted Pattison</a:t>
            </a:r>
            <a:br>
              <a:rPr lang="en-US" sz="2856" dirty="0"/>
            </a:br>
            <a:r>
              <a:rPr lang="en-US" sz="1428" dirty="0"/>
              <a:t>Power BI Customer Advisory Team (PBICAT)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E15606-706D-4642-8E14-75D98154F192}"/>
              </a:ext>
            </a:extLst>
          </p:cNvPr>
          <p:cNvGrpSpPr/>
          <p:nvPr/>
        </p:nvGrpSpPr>
        <p:grpSpPr>
          <a:xfrm>
            <a:off x="48534" y="1364452"/>
            <a:ext cx="6059156" cy="6061565"/>
            <a:chOff x="121581" y="1355652"/>
            <a:chExt cx="5435834" cy="5437995"/>
          </a:xfrm>
        </p:grpSpPr>
        <p:grpSp>
          <p:nvGrpSpPr>
            <p:cNvPr id="17" name="Gruppieren 43">
              <a:extLst>
                <a:ext uri="{FF2B5EF4-FFF2-40B4-BE49-F238E27FC236}">
                  <a16:creationId xmlns:a16="http://schemas.microsoft.com/office/drawing/2014/main" id="{BAA625EB-6635-4010-B43A-F7AD8C8B95E0}"/>
                </a:ext>
              </a:extLst>
            </p:cNvPr>
            <p:cNvGrpSpPr/>
            <p:nvPr/>
          </p:nvGrpSpPr>
          <p:grpSpPr>
            <a:xfrm>
              <a:off x="121581" y="1355652"/>
              <a:ext cx="5435834" cy="5437995"/>
              <a:chOff x="6538617" y="1743721"/>
              <a:chExt cx="8257487" cy="8260768"/>
            </a:xfrm>
          </p:grpSpPr>
          <p:pic>
            <p:nvPicPr>
              <p:cNvPr id="21" name="Shape 689">
                <a:extLst>
                  <a:ext uri="{FF2B5EF4-FFF2-40B4-BE49-F238E27FC236}">
                    <a16:creationId xmlns:a16="http://schemas.microsoft.com/office/drawing/2014/main" id="{0FA65EB8-EAF2-4B92-8E94-E1876DF3C5D3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17412" r="4790"/>
              <a:stretch/>
            </p:blipFill>
            <p:spPr>
              <a:xfrm>
                <a:off x="6538621" y="1743721"/>
                <a:ext cx="8257483" cy="82607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" name="Shape 690">
                <a:extLst>
                  <a:ext uri="{FF2B5EF4-FFF2-40B4-BE49-F238E27FC236}">
                    <a16:creationId xmlns:a16="http://schemas.microsoft.com/office/drawing/2014/main" id="{429BFF26-5FBD-49C1-B086-0D79955EC575}"/>
                  </a:ext>
                </a:extLst>
              </p:cNvPr>
              <p:cNvSpPr/>
              <p:nvPr/>
            </p:nvSpPr>
            <p:spPr>
              <a:xfrm>
                <a:off x="6538617" y="3269613"/>
                <a:ext cx="6948181" cy="4356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" name="Shape 690">
                <a:extLst>
                  <a:ext uri="{FF2B5EF4-FFF2-40B4-BE49-F238E27FC236}">
                    <a16:creationId xmlns:a16="http://schemas.microsoft.com/office/drawing/2014/main" id="{98649B38-2AEE-486A-9833-CE0E18A1831D}"/>
                  </a:ext>
                </a:extLst>
              </p:cNvPr>
              <p:cNvSpPr/>
              <p:nvPr/>
            </p:nvSpPr>
            <p:spPr>
              <a:xfrm>
                <a:off x="6538621" y="3260790"/>
                <a:ext cx="6948176" cy="4365544"/>
              </a:xfrm>
              <a:prstGeom prst="rect">
                <a:avLst/>
              </a:prstGeom>
              <a:solidFill>
                <a:srgbClr val="F3F5F7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0FB668-BC12-4984-B913-BBFFC29FF219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65123" y="2398681"/>
              <a:ext cx="4490511" cy="278509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1738620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1F581-98FD-4756-82EE-736A18033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for Multi-language PBIX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3E5D3-3EC0-4B3B-BDEC-B7A8742A8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Prepare dataset and reports to support localization</a:t>
            </a:r>
          </a:p>
          <a:p>
            <a:pPr lvl="1"/>
            <a:r>
              <a:rPr lang="en-US" dirty="0"/>
              <a:t>Design data model with tables, columns, measure and hierarchies</a:t>
            </a:r>
          </a:p>
          <a:p>
            <a:pPr lvl="1"/>
            <a:r>
              <a:rPr lang="en-US" dirty="0"/>
              <a:t>Create </a:t>
            </a:r>
            <a:r>
              <a:rPr lang="en-US" b="1" dirty="0"/>
              <a:t>Localized Labels</a:t>
            </a:r>
            <a:r>
              <a:rPr lang="en-US" dirty="0"/>
              <a:t> table with measures to support localizing report labels</a:t>
            </a:r>
          </a:p>
          <a:p>
            <a:pPr lvl="1"/>
            <a:r>
              <a:rPr lang="en-US" dirty="0"/>
              <a:t>Design report using only techniques that support localization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metadata translations to dataset</a:t>
            </a:r>
          </a:p>
          <a:p>
            <a:pPr lvl="1"/>
            <a:r>
              <a:rPr lang="en-US" dirty="0"/>
              <a:t>Add metadata translations to dataset project using external tool support</a:t>
            </a:r>
          </a:p>
          <a:p>
            <a:pPr lvl="1"/>
            <a:r>
              <a:rPr lang="en-US" dirty="0"/>
              <a:t>Requires using Tabular Editor or programming Tabular Object Model (TOM)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Design and implement content translation strategy (if required)</a:t>
            </a:r>
          </a:p>
          <a:p>
            <a:pPr lvl="1"/>
            <a:r>
              <a:rPr lang="en-US" dirty="0"/>
              <a:t>Content translation design based replicated rows pattern</a:t>
            </a:r>
          </a:p>
          <a:p>
            <a:pPr lvl="1"/>
            <a:r>
              <a:rPr lang="en-US" dirty="0"/>
              <a:t>Can be implemented using Power Query and translation lookup tables</a:t>
            </a:r>
          </a:p>
        </p:txBody>
      </p:sp>
    </p:spTree>
    <p:extLst>
      <p:ext uri="{BB962C8B-B14F-4D97-AF65-F5344CB8AC3E}">
        <p14:creationId xmlns:p14="http://schemas.microsoft.com/office/powerpoint/2010/main" val="18742024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47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Report Development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Designing Multi-language Reports</a:t>
            </a:r>
          </a:p>
          <a:p>
            <a:r>
              <a:rPr lang="en-US" dirty="0"/>
              <a:t>Adding Metadata Translations with TOM</a:t>
            </a:r>
          </a:p>
          <a:p>
            <a:r>
              <a:rPr lang="en-US" dirty="0"/>
              <a:t>Embedding Reports with Specific Locales</a:t>
            </a:r>
          </a:p>
          <a:p>
            <a:r>
              <a:rPr lang="en-US" dirty="0"/>
              <a:t>Designing Data Models to Support Content Translations</a:t>
            </a:r>
          </a:p>
          <a:p>
            <a:r>
              <a:rPr lang="en-US" dirty="0"/>
              <a:t>Setting the Language for Current User using RLS and </a:t>
            </a:r>
            <a:r>
              <a:rPr lang="en-US" dirty="0" err="1"/>
              <a:t>UserCulture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49981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427BC47-36D0-4166-ADBD-04E3DADB3E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955203"/>
          </a:xfrm>
        </p:spPr>
        <p:txBody>
          <a:bodyPr/>
          <a:lstStyle/>
          <a:p>
            <a:r>
              <a:rPr lang="en-US" dirty="0"/>
              <a:t>Use simplest approach based on single PBIX file</a:t>
            </a:r>
          </a:p>
          <a:p>
            <a:r>
              <a:rPr lang="en-US" dirty="0"/>
              <a:t>Use a shared dataset approach with multiple PBIX files</a:t>
            </a:r>
          </a:p>
          <a:p>
            <a:r>
              <a:rPr lang="en-US" dirty="0"/>
              <a:t>Use advanced tools to create and maintain dataset definition in .BIM file format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2600" b="1" i="1" dirty="0">
                <a:solidFill>
                  <a:srgbClr val="820000"/>
                </a:solidFill>
              </a:rPr>
              <a:t>Guidance for localizing Power BI datasets and reports will be the same in all cases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A07B8C8-FAA0-455A-B271-1E1645A916B2}"/>
              </a:ext>
            </a:extLst>
          </p:cNvPr>
          <p:cNvGrpSpPr/>
          <p:nvPr/>
        </p:nvGrpSpPr>
        <p:grpSpPr>
          <a:xfrm>
            <a:off x="2425534" y="2798131"/>
            <a:ext cx="4660893" cy="2406725"/>
            <a:chOff x="768184" y="1412240"/>
            <a:chExt cx="7949096" cy="410464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100777A-2457-4B3B-80BE-5E13FE56E5AC}"/>
                </a:ext>
              </a:extLst>
            </p:cNvPr>
            <p:cNvSpPr/>
            <p:nvPr/>
          </p:nvSpPr>
          <p:spPr>
            <a:xfrm>
              <a:off x="768184" y="1412240"/>
              <a:ext cx="7949096" cy="41046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Shared Dataset Scenario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6A37B7D-2DC1-441E-ABA1-C716800CC56C}"/>
                </a:ext>
              </a:extLst>
            </p:cNvPr>
            <p:cNvGrpSpPr/>
            <p:nvPr/>
          </p:nvGrpSpPr>
          <p:grpSpPr>
            <a:xfrm>
              <a:off x="5486401" y="2016760"/>
              <a:ext cx="2798415" cy="2623930"/>
              <a:chOff x="5761973" y="2057400"/>
              <a:chExt cx="2726042" cy="2623930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10BA2B-44F7-42DD-8FEB-5D3E3D6D2F38}"/>
                  </a:ext>
                </a:extLst>
              </p:cNvPr>
              <p:cNvSpPr/>
              <p:nvPr/>
            </p:nvSpPr>
            <p:spPr>
              <a:xfrm>
                <a:off x="5764694" y="2057400"/>
                <a:ext cx="2723321" cy="218660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8BD91B-998D-400E-9CE5-FE5B02833524}"/>
                  </a:ext>
                </a:extLst>
              </p:cNvPr>
              <p:cNvSpPr/>
              <p:nvPr/>
            </p:nvSpPr>
            <p:spPr>
              <a:xfrm>
                <a:off x="5761973" y="4258849"/>
                <a:ext cx="2724411" cy="422481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/>
                  <a:t>ProductSalesDataset.pbix</a:t>
                </a:r>
              </a:p>
            </p:txBody>
          </p:sp>
        </p:grpSp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ACD83DB5-E338-4470-BFE5-961AFE8E1978}"/>
                </a:ext>
              </a:extLst>
            </p:cNvPr>
            <p:cNvSpPr/>
            <p:nvPr/>
          </p:nvSpPr>
          <p:spPr>
            <a:xfrm>
              <a:off x="5789874" y="3150264"/>
              <a:ext cx="2266121" cy="854764"/>
            </a:xfrm>
            <a:prstGeom prst="flowChartMagneticDisk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1153DC3-B898-406A-A344-528515535015}"/>
                </a:ext>
              </a:extLst>
            </p:cNvPr>
            <p:cNvSpPr/>
            <p:nvPr/>
          </p:nvSpPr>
          <p:spPr>
            <a:xfrm>
              <a:off x="5800033" y="2254195"/>
              <a:ext cx="2186609" cy="685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  <a:p>
              <a:pPr algn="ctr"/>
              <a:r>
                <a:rPr lang="en-US" sz="8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(not used)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A56281D-67B6-4E23-95F8-59159A25D243}"/>
                </a:ext>
              </a:extLst>
            </p:cNvPr>
            <p:cNvSpPr/>
            <p:nvPr/>
          </p:nvSpPr>
          <p:spPr>
            <a:xfrm>
              <a:off x="1111705" y="1981200"/>
              <a:ext cx="3013255" cy="107408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39C17D-D9F1-4B3F-8E7A-89CA7266C755}"/>
                </a:ext>
              </a:extLst>
            </p:cNvPr>
            <p:cNvSpPr/>
            <p:nvPr/>
          </p:nvSpPr>
          <p:spPr>
            <a:xfrm>
              <a:off x="1108693" y="3070129"/>
              <a:ext cx="3014461" cy="422481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ProductSalesReport01.pbix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4F3DE1A-A2EA-4D0D-BB3C-57F59FFB5E47}"/>
                </a:ext>
              </a:extLst>
            </p:cNvPr>
            <p:cNvSpPr/>
            <p:nvPr/>
          </p:nvSpPr>
          <p:spPr>
            <a:xfrm>
              <a:off x="1288993" y="2225039"/>
              <a:ext cx="2663247" cy="6438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7F8064D-71EC-4580-BC97-C8117CDAD932}"/>
                </a:ext>
              </a:extLst>
            </p:cNvPr>
            <p:cNvSpPr/>
            <p:nvPr/>
          </p:nvSpPr>
          <p:spPr>
            <a:xfrm>
              <a:off x="1111705" y="3799840"/>
              <a:ext cx="3013255" cy="107408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A487E4-DA01-42C3-BBBB-2C55012C09AA}"/>
                </a:ext>
              </a:extLst>
            </p:cNvPr>
            <p:cNvSpPr/>
            <p:nvPr/>
          </p:nvSpPr>
          <p:spPr>
            <a:xfrm>
              <a:off x="1108693" y="4888769"/>
              <a:ext cx="3014461" cy="422481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ProductSalesReport02.pbix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215811F-7186-4082-9C10-0459648E5FA9}"/>
                </a:ext>
              </a:extLst>
            </p:cNvPr>
            <p:cNvSpPr/>
            <p:nvPr/>
          </p:nvSpPr>
          <p:spPr>
            <a:xfrm>
              <a:off x="1288993" y="4043679"/>
              <a:ext cx="2663247" cy="6438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CEF2667-6578-45CB-825D-0A30CA4DEB4A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3952240" y="2546957"/>
              <a:ext cx="1778000" cy="94808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13B6582-93DE-455B-B392-758ED933F2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2400" y="3789680"/>
              <a:ext cx="1747520" cy="56896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itle 25">
            <a:extLst>
              <a:ext uri="{FF2B5EF4-FFF2-40B4-BE49-F238E27FC236}">
                <a16:creationId xmlns:a16="http://schemas.microsoft.com/office/drawing/2014/main" id="{83C96E61-5F98-4714-A07F-00D6F842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Package Reports and Datasets for Distribution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ED44494-7C62-4EF5-A13E-55CD78C00008}"/>
              </a:ext>
            </a:extLst>
          </p:cNvPr>
          <p:cNvGrpSpPr/>
          <p:nvPr/>
        </p:nvGrpSpPr>
        <p:grpSpPr>
          <a:xfrm>
            <a:off x="7411871" y="2826706"/>
            <a:ext cx="4619225" cy="2385209"/>
            <a:chOff x="768184" y="1412240"/>
            <a:chExt cx="7949096" cy="410464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4E4D3FD-A6F1-49A9-887C-D7666DBC4506}"/>
                </a:ext>
              </a:extLst>
            </p:cNvPr>
            <p:cNvSpPr/>
            <p:nvPr/>
          </p:nvSpPr>
          <p:spPr>
            <a:xfrm>
              <a:off x="768184" y="1412240"/>
              <a:ext cx="7949096" cy="41046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Advanced Data Modeling Scenario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9DE5419-BBAE-4D00-B6A0-1276DA79346C}"/>
                </a:ext>
              </a:extLst>
            </p:cNvPr>
            <p:cNvSpPr/>
            <p:nvPr/>
          </p:nvSpPr>
          <p:spPr>
            <a:xfrm>
              <a:off x="5489194" y="2875280"/>
              <a:ext cx="2795622" cy="132808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E4C7B15-FCDE-4B12-962B-B0E90CC98081}"/>
                </a:ext>
              </a:extLst>
            </p:cNvPr>
            <p:cNvSpPr/>
            <p:nvPr/>
          </p:nvSpPr>
          <p:spPr>
            <a:xfrm>
              <a:off x="5486401" y="4218209"/>
              <a:ext cx="2796741" cy="422481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productsales.model.bim</a:t>
              </a:r>
            </a:p>
          </p:txBody>
        </p:sp>
        <p:sp>
          <p:nvSpPr>
            <p:cNvPr id="23" name="Flowchart: Magnetic Disk 22">
              <a:extLst>
                <a:ext uri="{FF2B5EF4-FFF2-40B4-BE49-F238E27FC236}">
                  <a16:creationId xmlns:a16="http://schemas.microsoft.com/office/drawing/2014/main" id="{B928E4E8-94F4-44EC-BE15-B3C428F32D5A}"/>
                </a:ext>
              </a:extLst>
            </p:cNvPr>
            <p:cNvSpPr/>
            <p:nvPr/>
          </p:nvSpPr>
          <p:spPr>
            <a:xfrm>
              <a:off x="5789874" y="3150264"/>
              <a:ext cx="2266121" cy="854764"/>
            </a:xfrm>
            <a:prstGeom prst="flowChartMagneticDisk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D545199-BE55-4854-88FF-57F9E816ABD8}"/>
                </a:ext>
              </a:extLst>
            </p:cNvPr>
            <p:cNvSpPr/>
            <p:nvPr/>
          </p:nvSpPr>
          <p:spPr>
            <a:xfrm>
              <a:off x="1111705" y="1981200"/>
              <a:ext cx="3013255" cy="107408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7387355-D971-4D60-A53D-44C97FA546CC}"/>
                </a:ext>
              </a:extLst>
            </p:cNvPr>
            <p:cNvSpPr/>
            <p:nvPr/>
          </p:nvSpPr>
          <p:spPr>
            <a:xfrm>
              <a:off x="1108693" y="3070129"/>
              <a:ext cx="3014461" cy="422481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ProductSalesReport01.pbix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F3A42C4-17D0-403F-B733-08AE5B63BAB4}"/>
                </a:ext>
              </a:extLst>
            </p:cNvPr>
            <p:cNvSpPr/>
            <p:nvPr/>
          </p:nvSpPr>
          <p:spPr>
            <a:xfrm>
              <a:off x="1288993" y="2225039"/>
              <a:ext cx="2663247" cy="6438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8BBF57A-237F-429C-8D7C-14ABC440BC04}"/>
                </a:ext>
              </a:extLst>
            </p:cNvPr>
            <p:cNvSpPr/>
            <p:nvPr/>
          </p:nvSpPr>
          <p:spPr>
            <a:xfrm>
              <a:off x="1111705" y="3799840"/>
              <a:ext cx="3013255" cy="107408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2DCC359-9EB8-4375-BAD2-105BDE958D65}"/>
                </a:ext>
              </a:extLst>
            </p:cNvPr>
            <p:cNvSpPr/>
            <p:nvPr/>
          </p:nvSpPr>
          <p:spPr>
            <a:xfrm>
              <a:off x="1108693" y="4888769"/>
              <a:ext cx="3014461" cy="422481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ProductSalesReport02.pbix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FAA9AC4-3982-433D-8689-BCB3A278CD90}"/>
                </a:ext>
              </a:extLst>
            </p:cNvPr>
            <p:cNvSpPr/>
            <p:nvPr/>
          </p:nvSpPr>
          <p:spPr>
            <a:xfrm>
              <a:off x="1288993" y="4043679"/>
              <a:ext cx="2663247" cy="6438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190BE1A-0721-4211-842B-24EAF47DEDE3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3952240" y="2546957"/>
              <a:ext cx="1778000" cy="94808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FF829D1-72E8-47C6-97DF-ABAC21440F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2400" y="3789680"/>
              <a:ext cx="1747520" cy="56896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D9BA264-F870-418E-A0DF-916B87406BFB}"/>
              </a:ext>
            </a:extLst>
          </p:cNvPr>
          <p:cNvGrpSpPr/>
          <p:nvPr/>
        </p:nvGrpSpPr>
        <p:grpSpPr>
          <a:xfrm>
            <a:off x="193714" y="2784621"/>
            <a:ext cx="1976809" cy="1964563"/>
            <a:chOff x="432904" y="1073647"/>
            <a:chExt cx="3387256" cy="336627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5F8FF62-C684-4B91-9D6A-8AFB5515D807}"/>
                </a:ext>
              </a:extLst>
            </p:cNvPr>
            <p:cNvSpPr/>
            <p:nvPr/>
          </p:nvSpPr>
          <p:spPr>
            <a:xfrm>
              <a:off x="432904" y="1073647"/>
              <a:ext cx="3387256" cy="336627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Single PBIX Scenario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FD78119-27FD-4A7C-9C95-93ADEFBDD3B0}"/>
                </a:ext>
              </a:extLst>
            </p:cNvPr>
            <p:cNvGrpSpPr/>
            <p:nvPr/>
          </p:nvGrpSpPr>
          <p:grpSpPr>
            <a:xfrm>
              <a:off x="753093" y="1549400"/>
              <a:ext cx="2726043" cy="2623930"/>
              <a:chOff x="5761973" y="2057400"/>
              <a:chExt cx="2726043" cy="2623930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9C07623-097C-46DB-9032-738647D4AE0C}"/>
                  </a:ext>
                </a:extLst>
              </p:cNvPr>
              <p:cNvSpPr/>
              <p:nvPr/>
            </p:nvSpPr>
            <p:spPr>
              <a:xfrm>
                <a:off x="5764695" y="2057400"/>
                <a:ext cx="2723321" cy="218660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57F6EA4-3B46-44D7-B893-16CEF2187F81}"/>
                  </a:ext>
                </a:extLst>
              </p:cNvPr>
              <p:cNvSpPr/>
              <p:nvPr/>
            </p:nvSpPr>
            <p:spPr>
              <a:xfrm>
                <a:off x="5761973" y="4258849"/>
                <a:ext cx="2724411" cy="422481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b="1" dirty="0"/>
                  <a:t>ProductSales.pbix</a:t>
                </a:r>
              </a:p>
            </p:txBody>
          </p:sp>
        </p:grpSp>
        <p:sp>
          <p:nvSpPr>
            <p:cNvPr id="36" name="Flowchart: Magnetic Disk 35">
              <a:extLst>
                <a:ext uri="{FF2B5EF4-FFF2-40B4-BE49-F238E27FC236}">
                  <a16:creationId xmlns:a16="http://schemas.microsoft.com/office/drawing/2014/main" id="{6DA58ADF-9B05-4C3B-B245-9C5596A1C192}"/>
                </a:ext>
              </a:extLst>
            </p:cNvPr>
            <p:cNvSpPr/>
            <p:nvPr/>
          </p:nvSpPr>
          <p:spPr>
            <a:xfrm>
              <a:off x="984194" y="2682904"/>
              <a:ext cx="2266121" cy="854764"/>
            </a:xfrm>
            <a:prstGeom prst="flowChartMagneticDisk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9CD0E68-A903-46B8-AC1D-4315FD3CE5CC}"/>
                </a:ext>
              </a:extLst>
            </p:cNvPr>
            <p:cNvSpPr/>
            <p:nvPr/>
          </p:nvSpPr>
          <p:spPr>
            <a:xfrm>
              <a:off x="994353" y="1786835"/>
              <a:ext cx="2186609" cy="685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Report Layout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03671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94629-95B0-4C06-8B91-1AFB145E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a PBIX Project for Translations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76D27-81CE-48E5-877C-EF8DB3C464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078039"/>
          </a:xfrm>
        </p:spPr>
        <p:txBody>
          <a:bodyPr/>
          <a:lstStyle/>
          <a:p>
            <a:r>
              <a:rPr lang="en-US" dirty="0"/>
              <a:t>Plan localization from the start </a:t>
            </a:r>
          </a:p>
          <a:p>
            <a:pPr lvl="1"/>
            <a:r>
              <a:rPr lang="en-US" dirty="0"/>
              <a:t>Much harder to work with pre-existing PBIX created without localization in mind</a:t>
            </a:r>
          </a:p>
          <a:p>
            <a:r>
              <a:rPr lang="en-US" dirty="0"/>
              <a:t>Plan for content growth</a:t>
            </a:r>
          </a:p>
          <a:p>
            <a:pPr lvl="1"/>
            <a:r>
              <a:rPr lang="en-US" dirty="0"/>
              <a:t>Some languages have content wider than English </a:t>
            </a:r>
          </a:p>
          <a:p>
            <a:pPr lvl="1"/>
            <a:r>
              <a:rPr lang="en-US" dirty="0"/>
              <a:t>Include padding for translated content</a:t>
            </a:r>
          </a:p>
          <a:p>
            <a:r>
              <a:rPr lang="en-US" dirty="0"/>
              <a:t>Avoid report design techniques that do not support localization</a:t>
            </a:r>
          </a:p>
          <a:p>
            <a:pPr lvl="1"/>
            <a:r>
              <a:rPr lang="en-US" dirty="0"/>
              <a:t>Don’t add literal text in visuals such a textbox or button</a:t>
            </a:r>
          </a:p>
          <a:p>
            <a:pPr lvl="1"/>
            <a:r>
              <a:rPr lang="en-US" dirty="0"/>
              <a:t>Don’t display page tabs  - their content cannot be localized</a:t>
            </a:r>
          </a:p>
        </p:txBody>
      </p:sp>
    </p:spTree>
    <p:extLst>
      <p:ext uri="{BB962C8B-B14F-4D97-AF65-F5344CB8AC3E}">
        <p14:creationId xmlns:p14="http://schemas.microsoft.com/office/powerpoint/2010/main" val="32573004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43B2A-3F6C-4A33-ADAA-D03CF8A97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Dynamic Visual Titles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45BCA7-2ED1-4EA1-9EA6-39D32D5A0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415772"/>
          </a:xfrm>
        </p:spPr>
        <p:txBody>
          <a:bodyPr/>
          <a:lstStyle/>
          <a:p>
            <a:r>
              <a:rPr lang="en-US" dirty="0"/>
              <a:t>Dynamic visual titles will use translations for column and measure names</a:t>
            </a:r>
          </a:p>
          <a:p>
            <a:pPr lvl="1"/>
            <a:r>
              <a:rPr lang="en-US" dirty="0"/>
              <a:t>They are automatically translated when using dataset translations</a:t>
            </a:r>
          </a:p>
          <a:p>
            <a:pPr lvl="1"/>
            <a:r>
              <a:rPr lang="en-US" dirty="0"/>
              <a:t>Do not set visual title using literal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377D28-FA57-4127-9814-CAF8272C51C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35" y="2993086"/>
            <a:ext cx="5935514" cy="319899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DD83CE5-0D1D-4EC9-9E06-F90C889CCF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663219"/>
              </p:ext>
            </p:extLst>
          </p:nvPr>
        </p:nvGraphicFramePr>
        <p:xfrm>
          <a:off x="6838536" y="3049484"/>
          <a:ext cx="5038725" cy="25164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2579">
                  <a:extLst>
                    <a:ext uri="{9D8B030D-6E8A-4147-A177-3AD203B41FA5}">
                      <a16:colId xmlns:a16="http://schemas.microsoft.com/office/drawing/2014/main" val="1105548304"/>
                    </a:ext>
                  </a:extLst>
                </a:gridCol>
                <a:gridCol w="3826146">
                  <a:extLst>
                    <a:ext uri="{9D8B030D-6E8A-4147-A177-3AD203B41FA5}">
                      <a16:colId xmlns:a16="http://schemas.microsoft.com/office/drawing/2014/main" val="3834298719"/>
                    </a:ext>
                  </a:extLst>
                </a:gridCol>
              </a:tblGrid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Language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Visual Title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1310634"/>
                  </a:ext>
                </a:extLst>
              </a:tr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English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Sales Revenue by Country and Year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4033889"/>
                  </a:ext>
                </a:extLst>
              </a:tr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Spanish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Ingresos por ventas por país y año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9538001"/>
                  </a:ext>
                </a:extLst>
              </a:tr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French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Chiffre d’affaires par pays et année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66795215"/>
                  </a:ext>
                </a:extLst>
              </a:tr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German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Umsatz nach Land und Jahr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4587101"/>
                  </a:ext>
                </a:extLst>
              </a:tr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Dutch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Omzet</a:t>
                      </a:r>
                      <a:r>
                        <a:rPr lang="en-US" sz="2000" dirty="0">
                          <a:effectLst/>
                        </a:rPr>
                        <a:t> per land en </a:t>
                      </a:r>
                      <a:r>
                        <a:rPr lang="en-US" sz="2000" dirty="0" err="1">
                          <a:effectLst/>
                        </a:rPr>
                        <a:t>jaar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89489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261619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F2C57-ED89-4067-8727-101EC4D01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Localized Label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3A3A9C-8DED-476E-9D00-DDEF0F3B5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200876"/>
          </a:xfrm>
        </p:spPr>
        <p:txBody>
          <a:bodyPr/>
          <a:lstStyle/>
          <a:p>
            <a:r>
              <a:rPr lang="en-US" sz="2400" dirty="0"/>
              <a:t>Localized Label table provides strategy for translating headers and captions</a:t>
            </a:r>
          </a:p>
          <a:p>
            <a:pPr lvl="1"/>
            <a:r>
              <a:rPr lang="en-US" sz="2000" dirty="0"/>
              <a:t>Strings that require localization are created as measures</a:t>
            </a:r>
          </a:p>
          <a:p>
            <a:pPr lvl="1"/>
            <a:r>
              <a:rPr lang="en-US" sz="2000" dirty="0"/>
              <a:t>Localized labels build on top of Power BI feature to localize measure names</a:t>
            </a:r>
          </a:p>
          <a:p>
            <a:r>
              <a:rPr lang="en-US" sz="2400" dirty="0"/>
              <a:t>How to get started</a:t>
            </a:r>
          </a:p>
          <a:p>
            <a:pPr lvl="1"/>
            <a:r>
              <a:rPr lang="en-US" sz="2000" dirty="0"/>
              <a:t>Create the Localized Label table</a:t>
            </a:r>
          </a:p>
          <a:p>
            <a:pPr lvl="1"/>
            <a:r>
              <a:rPr lang="en-US" sz="2000" dirty="0"/>
              <a:t>Add a new measure for each string that requires localization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789E1-0A47-4B36-8AEB-E8520CD2B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6" y="4206874"/>
            <a:ext cx="5656124" cy="183848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2B2A63-9277-4DFA-8C51-66ED5CA80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451" y="4265889"/>
            <a:ext cx="4989556" cy="177710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7013831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3DB4F-FC50-4381-82A4-1C3B46395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Localized Labels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0767D-BE6C-486A-9469-9F7158ABB7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661993"/>
          </a:xfrm>
        </p:spPr>
        <p:txBody>
          <a:bodyPr/>
          <a:lstStyle/>
          <a:p>
            <a:r>
              <a:rPr lang="en-US" dirty="0"/>
              <a:t>Create a new table in data model named </a:t>
            </a:r>
            <a:r>
              <a:rPr lang="en-US" b="1" dirty="0"/>
              <a:t>Localized Labels</a:t>
            </a:r>
          </a:p>
          <a:p>
            <a:r>
              <a:rPr lang="en-US" dirty="0"/>
              <a:t>Add a measure for any string content that needs to be localized</a:t>
            </a:r>
          </a:p>
          <a:p>
            <a:r>
              <a:rPr lang="en-US" dirty="0"/>
              <a:t>Set measure expressions to 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34BE1-CEB4-47B3-8886-636FA91C86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408"/>
          <a:stretch/>
        </p:blipFill>
        <p:spPr>
          <a:xfrm>
            <a:off x="6065483" y="2424915"/>
            <a:ext cx="3984549" cy="43244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6C8D31-0830-45AD-8B5B-D928C385EF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896" b="81234"/>
          <a:stretch/>
        </p:blipFill>
        <p:spPr>
          <a:xfrm>
            <a:off x="1057501" y="3060662"/>
            <a:ext cx="4388858" cy="4472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123228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62468-BF18-4FA3-8FDC-7F8B673AD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Surfacing a Localized Label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45F1CE-074F-4060-A0BF-C93EC09264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969496"/>
          </a:xfrm>
        </p:spPr>
        <p:txBody>
          <a:bodyPr/>
          <a:lstStyle/>
          <a:p>
            <a:r>
              <a:rPr lang="en-US" dirty="0"/>
              <a:t>You can surface localized label using one of core Power BI visuals</a:t>
            </a:r>
          </a:p>
          <a:p>
            <a:pPr lvl="1"/>
            <a:r>
              <a:rPr lang="en-US" dirty="0"/>
              <a:t>Add Stacked </a:t>
            </a:r>
            <a:r>
              <a:rPr lang="en-US" dirty="0" err="1"/>
              <a:t>Barchart</a:t>
            </a:r>
            <a:r>
              <a:rPr lang="en-US" dirty="0"/>
              <a:t> visual and add localized label in </a:t>
            </a:r>
            <a:r>
              <a:rPr lang="en-US" b="1" dirty="0"/>
              <a:t>Values</a:t>
            </a:r>
            <a:r>
              <a:rPr lang="en-US" dirty="0"/>
              <a:t> data roles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09CB5A-CE8B-4E9C-86DD-DB69E67F5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2263972"/>
            <a:ext cx="8757472" cy="442130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6421DC8-E11C-42BB-9969-670252F3EE8D}"/>
              </a:ext>
            </a:extLst>
          </p:cNvPr>
          <p:cNvSpPr/>
          <p:nvPr/>
        </p:nvSpPr>
        <p:spPr>
          <a:xfrm>
            <a:off x="6153661" y="3743313"/>
            <a:ext cx="724353" cy="49572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7D4A279-702D-4714-BE02-91F7901EC175}"/>
              </a:ext>
            </a:extLst>
          </p:cNvPr>
          <p:cNvSpPr/>
          <p:nvPr/>
        </p:nvSpPr>
        <p:spPr>
          <a:xfrm>
            <a:off x="6182230" y="6235952"/>
            <a:ext cx="724353" cy="49572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2546711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F00A2-0C36-4B91-898F-69139C166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Localized Label Display Properties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59C2AE-3F4F-4446-AFFE-7D5370FB1F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969496"/>
          </a:xfrm>
        </p:spPr>
        <p:txBody>
          <a:bodyPr/>
          <a:lstStyle/>
          <a:p>
            <a:r>
              <a:rPr lang="en-US" dirty="0"/>
              <a:t>Using Format pane to configure label display properties</a:t>
            </a:r>
          </a:p>
          <a:p>
            <a:pPr lvl="1"/>
            <a:r>
              <a:rPr lang="en-US" dirty="0"/>
              <a:t>Design experience for this technique is limited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D00EF-9D23-4626-A8EC-4BF0AD9F0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554" y="2335103"/>
            <a:ext cx="4151166" cy="402110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9CE0058-789C-4BFF-949B-21DABA9E7F5B}"/>
              </a:ext>
            </a:extLst>
          </p:cNvPr>
          <p:cNvGrpSpPr/>
          <p:nvPr/>
        </p:nvGrpSpPr>
        <p:grpSpPr>
          <a:xfrm>
            <a:off x="5807387" y="2385834"/>
            <a:ext cx="2980186" cy="4035286"/>
            <a:chOff x="4647191" y="536200"/>
            <a:chExt cx="4272848" cy="57856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B5D97C8-084D-4357-882C-0821F5E20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3140" y="536200"/>
              <a:ext cx="1626899" cy="5785600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4B0ACC3-7302-40C7-9F7B-AA05A7BE80C7}"/>
                </a:ext>
              </a:extLst>
            </p:cNvPr>
            <p:cNvSpPr/>
            <p:nvPr/>
          </p:nvSpPr>
          <p:spPr>
            <a:xfrm>
              <a:off x="4647191" y="2686409"/>
              <a:ext cx="2484582" cy="4895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</p:spTree>
    <p:extLst>
      <p:ext uri="{BB962C8B-B14F-4D97-AF65-F5344CB8AC3E}">
        <p14:creationId xmlns:p14="http://schemas.microsoft.com/office/powerpoint/2010/main" val="9828908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EC5BA-7757-417D-8F20-1A09663D1A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587888"/>
          </a:xfrm>
        </p:spPr>
        <p:txBody>
          <a:bodyPr/>
          <a:lstStyle/>
          <a:p>
            <a:r>
              <a:rPr lang="en-US" dirty="0"/>
              <a:t>Using a custom visual to surface localized labels</a:t>
            </a:r>
          </a:p>
          <a:p>
            <a:pPr lvl="1"/>
            <a:r>
              <a:rPr lang="en-US" dirty="0"/>
              <a:t>Sample provides custom visual project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Provides more flexibility in configuring display properties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8929F2-566F-4929-832F-9CAF111BA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a Custom Visual: </a:t>
            </a:r>
            <a:r>
              <a:rPr lang="en-US" dirty="0" err="1"/>
              <a:t>LocalizedLabel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9F000B-0029-4700-BF4F-FF2A054D8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335" y="2034710"/>
            <a:ext cx="3967761" cy="110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2AA786-D1E3-4D53-ADC6-929727709E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618"/>
          <a:stretch/>
        </p:blipFill>
        <p:spPr>
          <a:xfrm>
            <a:off x="9876714" y="1248320"/>
            <a:ext cx="1839559" cy="54793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2526AC-03C2-44F0-9D00-0E792E98EA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387" r="53062"/>
          <a:stretch/>
        </p:blipFill>
        <p:spPr>
          <a:xfrm>
            <a:off x="5481096" y="4130936"/>
            <a:ext cx="4133850" cy="11684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48867EE-1F84-4BAD-B51F-24C2FFAE4AA2}"/>
              </a:ext>
            </a:extLst>
          </p:cNvPr>
          <p:cNvGrpSpPr/>
          <p:nvPr/>
        </p:nvGrpSpPr>
        <p:grpSpPr>
          <a:xfrm>
            <a:off x="692673" y="3742371"/>
            <a:ext cx="4321284" cy="2820989"/>
            <a:chOff x="660400" y="3925251"/>
            <a:chExt cx="4321284" cy="282098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BB49B27-E49C-4CCD-8D37-F15910100E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1206" b="10250"/>
            <a:stretch/>
          </p:blipFill>
          <p:spPr>
            <a:xfrm>
              <a:off x="1442720" y="3925251"/>
              <a:ext cx="3538964" cy="28209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9C994E57-097C-45A1-8178-7C754BC7E5BE}"/>
                </a:ext>
              </a:extLst>
            </p:cNvPr>
            <p:cNvSpPr/>
            <p:nvPr/>
          </p:nvSpPr>
          <p:spPr>
            <a:xfrm>
              <a:off x="660400" y="5466080"/>
              <a:ext cx="690880" cy="4368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0198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47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Overview of Multi-language Report Development</a:t>
            </a:r>
          </a:p>
          <a:p>
            <a:r>
              <a:rPr lang="en-US" dirty="0"/>
              <a:t>Designing Multi-language Reports</a:t>
            </a:r>
          </a:p>
          <a:p>
            <a:r>
              <a:rPr lang="en-US" dirty="0"/>
              <a:t>Adding Metadata Translations with TOM</a:t>
            </a:r>
          </a:p>
          <a:p>
            <a:r>
              <a:rPr lang="en-US" dirty="0"/>
              <a:t>Embedding Reports with Specific Locales</a:t>
            </a:r>
          </a:p>
          <a:p>
            <a:r>
              <a:rPr lang="en-US" dirty="0"/>
              <a:t>Designing Data Models to Support Content Translations</a:t>
            </a:r>
          </a:p>
          <a:p>
            <a:r>
              <a:rPr lang="en-US" dirty="0"/>
              <a:t>Setting the Language for Current User using RLS and </a:t>
            </a:r>
            <a:r>
              <a:rPr lang="en-US" dirty="0" err="1"/>
              <a:t>UserCulture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36769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40B6AEB-B3E6-4959-843F-548F30F05DDB}"/>
              </a:ext>
            </a:extLst>
          </p:cNvPr>
          <p:cNvSpPr/>
          <p:nvPr/>
        </p:nvSpPr>
        <p:spPr>
          <a:xfrm>
            <a:off x="1023731" y="3687416"/>
            <a:ext cx="8418443" cy="15902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0D4FE-CA75-41DD-A4AC-1C992A62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Navigation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0F4F9F-0401-4E7E-A77E-B30B2A3662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739211"/>
          </a:xfrm>
        </p:spPr>
        <p:txBody>
          <a:bodyPr/>
          <a:lstStyle/>
          <a:p>
            <a:r>
              <a:rPr lang="en-US" dirty="0"/>
              <a:t>Page tabs do not support localization – they should be hidden from user</a:t>
            </a:r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Page-to-page navigation can be designed with shapes and bookmarks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F1D7A5-1D24-44CF-8D91-7872DD2D7FA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58" y="1814593"/>
            <a:ext cx="8979507" cy="840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FC93B1-FA2D-400F-98F8-D1A16965D1A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240" y="3623946"/>
            <a:ext cx="2203230" cy="2715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6AA907-6110-4115-B12C-6E464E38F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9165" y="3781768"/>
            <a:ext cx="1701454" cy="128718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E0565B2-F203-43ED-8173-8B8890AE59D2}"/>
              </a:ext>
            </a:extLst>
          </p:cNvPr>
          <p:cNvGrpSpPr/>
          <p:nvPr/>
        </p:nvGrpSpPr>
        <p:grpSpPr>
          <a:xfrm>
            <a:off x="4114799" y="3998844"/>
            <a:ext cx="2599218" cy="1040296"/>
            <a:chOff x="4104860" y="3303105"/>
            <a:chExt cx="2657060" cy="7222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62A76A-FBCF-409C-B33A-21E0A965D7BC}"/>
                </a:ext>
              </a:extLst>
            </p:cNvPr>
            <p:cNvSpPr/>
            <p:nvPr/>
          </p:nvSpPr>
          <p:spPr>
            <a:xfrm>
              <a:off x="4104860" y="3707296"/>
              <a:ext cx="2653748" cy="3180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Localized Label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052CC28-DA39-4B76-A4B4-4FD79C3EC9C1}"/>
                </a:ext>
              </a:extLst>
            </p:cNvPr>
            <p:cNvSpPr/>
            <p:nvPr/>
          </p:nvSpPr>
          <p:spPr>
            <a:xfrm>
              <a:off x="4108172" y="3303105"/>
              <a:ext cx="2653748" cy="3180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Shape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B3BD75A-FCA8-4E01-A80C-88C94EF31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073" y="3909113"/>
            <a:ext cx="2819223" cy="121947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C06AB95B-77E3-46EF-9B44-A051F9475732}"/>
              </a:ext>
            </a:extLst>
          </p:cNvPr>
          <p:cNvSpPr/>
          <p:nvPr/>
        </p:nvSpPr>
        <p:spPr>
          <a:xfrm>
            <a:off x="6738730" y="4094921"/>
            <a:ext cx="556592" cy="298174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15301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49814E9-A9B1-4433-A756-8911DEC6A87D}"/>
              </a:ext>
            </a:extLst>
          </p:cNvPr>
          <p:cNvSpPr/>
          <p:nvPr/>
        </p:nvSpPr>
        <p:spPr>
          <a:xfrm>
            <a:off x="9705893" y="997446"/>
            <a:ext cx="2097156" cy="57746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Dutch (nl-NL)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13C457-F5C4-49F4-944E-5BAB0DEFC0EE}"/>
              </a:ext>
            </a:extLst>
          </p:cNvPr>
          <p:cNvSpPr/>
          <p:nvPr/>
        </p:nvSpPr>
        <p:spPr>
          <a:xfrm>
            <a:off x="7336625" y="997446"/>
            <a:ext cx="2097156" cy="57746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German (de-DE)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4329AC-AE8B-4E0B-9FB7-421509E9592C}"/>
              </a:ext>
            </a:extLst>
          </p:cNvPr>
          <p:cNvSpPr/>
          <p:nvPr/>
        </p:nvSpPr>
        <p:spPr>
          <a:xfrm>
            <a:off x="4986131" y="990820"/>
            <a:ext cx="2097156" cy="57746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French (fr-FR)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49D73D-074D-41D8-AA0E-CAD430EA662F}"/>
              </a:ext>
            </a:extLst>
          </p:cNvPr>
          <p:cNvSpPr/>
          <p:nvPr/>
        </p:nvSpPr>
        <p:spPr>
          <a:xfrm>
            <a:off x="2666338" y="997446"/>
            <a:ext cx="2097156" cy="57746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Spanish (es-ES)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26A807-A950-4D1E-9088-C9F9C21A7DB8}"/>
              </a:ext>
            </a:extLst>
          </p:cNvPr>
          <p:cNvSpPr/>
          <p:nvPr/>
        </p:nvSpPr>
        <p:spPr>
          <a:xfrm>
            <a:off x="347870" y="997446"/>
            <a:ext cx="2097156" cy="57746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English (en-US)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9BDB24-CEF3-4154-B3B0-DBEE86824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5" t="1711" r="6785" b="4511"/>
          <a:stretch/>
        </p:blipFill>
        <p:spPr>
          <a:xfrm>
            <a:off x="477079" y="1371401"/>
            <a:ext cx="1846457" cy="52076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4A0654-6992-4C28-81A1-A0224071EE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69" t="1705" r="5496" b="2379"/>
          <a:stretch/>
        </p:blipFill>
        <p:spPr>
          <a:xfrm>
            <a:off x="2788020" y="1371401"/>
            <a:ext cx="1846455" cy="51931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B0FA5D-E34F-4144-971F-1911F6CF07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935" b="3188"/>
          <a:stretch/>
        </p:blipFill>
        <p:spPr>
          <a:xfrm>
            <a:off x="5098959" y="1371401"/>
            <a:ext cx="1882123" cy="52079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1ECB5D-336A-490E-B01F-E541E2A9EB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54" r="3105" b="3970"/>
          <a:stretch/>
        </p:blipFill>
        <p:spPr>
          <a:xfrm>
            <a:off x="7445566" y="1371401"/>
            <a:ext cx="1885911" cy="51921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36EEE8-54BA-4FAA-879A-3711016E3F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r="3843" b="4097"/>
          <a:stretch/>
        </p:blipFill>
        <p:spPr>
          <a:xfrm>
            <a:off x="9795962" y="1381340"/>
            <a:ext cx="1902395" cy="51611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431FAE6-7381-41A6-89F7-3CD0C1496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Button Captions</a:t>
            </a:r>
          </a:p>
        </p:txBody>
      </p:sp>
    </p:spTree>
    <p:extLst>
      <p:ext uri="{BB962C8B-B14F-4D97-AF65-F5344CB8AC3E}">
        <p14:creationId xmlns:p14="http://schemas.microsoft.com/office/powerpoint/2010/main" val="155941797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47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Report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Multi-language Reports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Adding Metadata Translations with TOM</a:t>
            </a:r>
          </a:p>
          <a:p>
            <a:r>
              <a:rPr lang="en-US" dirty="0"/>
              <a:t>Embedding Reports with Specific Locales</a:t>
            </a:r>
          </a:p>
          <a:p>
            <a:r>
              <a:rPr lang="en-US" dirty="0"/>
              <a:t>Designing Data Models to Support Content Translations</a:t>
            </a:r>
          </a:p>
          <a:p>
            <a:r>
              <a:rPr lang="en-US" dirty="0"/>
              <a:t>Setting the Language for Current User using RLS and </a:t>
            </a:r>
            <a:r>
              <a:rPr lang="en-US" dirty="0" err="1"/>
              <a:t>UserCulture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5700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92346B9-50F5-4C0F-B92E-C38E9730893C}"/>
              </a:ext>
            </a:extLst>
          </p:cNvPr>
          <p:cNvGrpSpPr/>
          <p:nvPr/>
        </p:nvGrpSpPr>
        <p:grpSpPr>
          <a:xfrm>
            <a:off x="1070648" y="1778000"/>
            <a:ext cx="4598632" cy="1844839"/>
            <a:chOff x="3407448" y="1381760"/>
            <a:chExt cx="5502358" cy="22073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6AC028-081E-4BA7-8267-9A1A7F06D1D1}"/>
                </a:ext>
              </a:extLst>
            </p:cNvPr>
            <p:cNvSpPr/>
            <p:nvPr/>
          </p:nvSpPr>
          <p:spPr>
            <a:xfrm>
              <a:off x="6244040" y="1589847"/>
              <a:ext cx="2367689" cy="183817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Power BI Desktop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C68A72B-DACD-49E3-9A90-3DA2D5A2E141}"/>
                </a:ext>
              </a:extLst>
            </p:cNvPr>
            <p:cNvSpPr/>
            <p:nvPr/>
          </p:nvSpPr>
          <p:spPr>
            <a:xfrm>
              <a:off x="6549352" y="1936141"/>
              <a:ext cx="1812636" cy="123220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PBIX Project File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466C73B-DDAC-4544-837B-9601A14E450D}"/>
                </a:ext>
              </a:extLst>
            </p:cNvPr>
            <p:cNvSpPr/>
            <p:nvPr/>
          </p:nvSpPr>
          <p:spPr>
            <a:xfrm>
              <a:off x="6920757" y="2282678"/>
              <a:ext cx="1062591" cy="6722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Dataset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09A387F-9FBD-4ADF-A8F9-9F6BC30618E5}"/>
                </a:ext>
              </a:extLst>
            </p:cNvPr>
            <p:cNvSpPr/>
            <p:nvPr/>
          </p:nvSpPr>
          <p:spPr>
            <a:xfrm>
              <a:off x="3875528" y="1605960"/>
              <a:ext cx="1328444" cy="7183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Tabular</a:t>
              </a:r>
            </a:p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Editor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7F6C9DF-62D3-4C93-84DD-E4AFC513AA83}"/>
                </a:ext>
              </a:extLst>
            </p:cNvPr>
            <p:cNvSpPr/>
            <p:nvPr/>
          </p:nvSpPr>
          <p:spPr>
            <a:xfrm>
              <a:off x="3859416" y="2669373"/>
              <a:ext cx="1328444" cy="7183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Custom Code using TOM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E0AD137-D45B-4FEE-AA74-DA54A21A3BBF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5203973" y="1965146"/>
              <a:ext cx="1538727" cy="44780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BE321BC-3B1B-43D5-9AAE-163C70EF1E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36" y="2711027"/>
              <a:ext cx="1603176" cy="29336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2B6F783-E492-4916-AA90-A6E1C916A963}"/>
                </a:ext>
              </a:extLst>
            </p:cNvPr>
            <p:cNvSpPr/>
            <p:nvPr/>
          </p:nvSpPr>
          <p:spPr>
            <a:xfrm>
              <a:off x="3407448" y="1381760"/>
              <a:ext cx="5502358" cy="220738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8A324C-8701-4370-B79C-21142FDF362C}"/>
              </a:ext>
            </a:extLst>
          </p:cNvPr>
          <p:cNvGrpSpPr/>
          <p:nvPr/>
        </p:nvGrpSpPr>
        <p:grpSpPr>
          <a:xfrm>
            <a:off x="1026160" y="4317436"/>
            <a:ext cx="5913120" cy="2045700"/>
            <a:chOff x="3281680" y="4225996"/>
            <a:chExt cx="6380480" cy="220738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0BE8AEF-B4B3-469C-9EDD-F7D60E1365CA}"/>
                </a:ext>
              </a:extLst>
            </p:cNvPr>
            <p:cNvSpPr/>
            <p:nvPr/>
          </p:nvSpPr>
          <p:spPr>
            <a:xfrm>
              <a:off x="6996393" y="4434082"/>
              <a:ext cx="2367689" cy="183817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Power BI Service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2A5DA91-8F1F-4ECF-B961-C7BB12E8A346}"/>
                </a:ext>
              </a:extLst>
            </p:cNvPr>
            <p:cNvSpPr/>
            <p:nvPr/>
          </p:nvSpPr>
          <p:spPr>
            <a:xfrm>
              <a:off x="7301705" y="4780377"/>
              <a:ext cx="1812636" cy="123220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Premium Workspace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EDF18F9-F422-4958-BFDE-C2EF92771ABE}"/>
                </a:ext>
              </a:extLst>
            </p:cNvPr>
            <p:cNvSpPr/>
            <p:nvPr/>
          </p:nvSpPr>
          <p:spPr>
            <a:xfrm>
              <a:off x="7673110" y="5126913"/>
              <a:ext cx="1062591" cy="6722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Dataset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BDD1C12-294E-4C2C-8458-FE48C492647A}"/>
                </a:ext>
              </a:extLst>
            </p:cNvPr>
            <p:cNvSpPr/>
            <p:nvPr/>
          </p:nvSpPr>
          <p:spPr>
            <a:xfrm>
              <a:off x="3653086" y="4450196"/>
              <a:ext cx="1328444" cy="7183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Tabular</a:t>
              </a:r>
            </a:p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Editor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07D3E7-274C-4931-AF35-A029D57D5C00}"/>
                </a:ext>
              </a:extLst>
            </p:cNvPr>
            <p:cNvSpPr/>
            <p:nvPr/>
          </p:nvSpPr>
          <p:spPr>
            <a:xfrm>
              <a:off x="3636973" y="5513609"/>
              <a:ext cx="1328444" cy="7183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Custom Code using TOM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4792792-7F4F-4423-966E-648EDEF01B54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4981530" y="4809381"/>
              <a:ext cx="1715962" cy="55253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F1D3E12-DAF0-4F9E-9148-A05E39737352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 flipV="1">
              <a:off x="4965418" y="5547206"/>
              <a:ext cx="1724019" cy="32558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176CE96-8204-4BDF-9B36-0193CFCB7934}"/>
                </a:ext>
              </a:extLst>
            </p:cNvPr>
            <p:cNvSpPr/>
            <p:nvPr/>
          </p:nvSpPr>
          <p:spPr>
            <a:xfrm>
              <a:off x="3281680" y="4225996"/>
              <a:ext cx="6380480" cy="220738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985492-9592-46EE-B1FC-DDAE77333FDC}"/>
                </a:ext>
              </a:extLst>
            </p:cNvPr>
            <p:cNvSpPr/>
            <p:nvPr/>
          </p:nvSpPr>
          <p:spPr>
            <a:xfrm>
              <a:off x="6706371" y="5207475"/>
              <a:ext cx="925636" cy="508911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XMLA</a:t>
              </a:r>
            </a:p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Endpoint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35DE2FFC-6FB2-4236-A99A-497BC916E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Dataset Translations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D623BE-0986-49F0-812C-DCFB565A5B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954655"/>
          </a:xfrm>
        </p:spPr>
        <p:txBody>
          <a:bodyPr/>
          <a:lstStyle/>
          <a:p>
            <a:r>
              <a:rPr lang="en-US" dirty="0"/>
              <a:t>You can add dataset translations into PBIX project file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You can add/manage dataset translations on datasets running in Power BI Service</a:t>
            </a:r>
          </a:p>
        </p:txBody>
      </p:sp>
    </p:spTree>
    <p:extLst>
      <p:ext uri="{BB962C8B-B14F-4D97-AF65-F5344CB8AC3E}">
        <p14:creationId xmlns:p14="http://schemas.microsoft.com/office/powerpoint/2010/main" val="280862578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B4D5C-2292-409D-93AF-B2BD59E8D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Tabular Editor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D81FC-D6CC-4A9B-9D4E-D0FD18E340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Download from </a:t>
            </a:r>
            <a:r>
              <a:rPr lang="en-US" dirty="0">
                <a:hlinkClick r:id="rId2"/>
              </a:rPr>
              <a:t>https://github.com/otykier/TabularEditor/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EB2132-F9FB-4ACE-AB75-A46726B8C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55" y="1986718"/>
            <a:ext cx="8971280" cy="42177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9557818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20A47B-C0B2-431D-BFE3-373A5FB3E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" y="2754727"/>
            <a:ext cx="9043091" cy="33377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98BFBE2-3B03-404C-97E7-D1A6F75A20D4}"/>
              </a:ext>
            </a:extLst>
          </p:cNvPr>
          <p:cNvSpPr/>
          <p:nvPr/>
        </p:nvSpPr>
        <p:spPr>
          <a:xfrm>
            <a:off x="5636724" y="4932356"/>
            <a:ext cx="616226" cy="991925"/>
          </a:xfrm>
          <a:custGeom>
            <a:avLst/>
            <a:gdLst>
              <a:gd name="connsiteX0" fmla="*/ 616226 w 616226"/>
              <a:gd name="connsiteY0" fmla="*/ 0 h 934278"/>
              <a:gd name="connsiteX1" fmla="*/ 0 w 616226"/>
              <a:gd name="connsiteY1" fmla="*/ 566530 h 934278"/>
              <a:gd name="connsiteX2" fmla="*/ 616226 w 616226"/>
              <a:gd name="connsiteY2" fmla="*/ 934278 h 934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6226" h="934278">
                <a:moveTo>
                  <a:pt x="616226" y="0"/>
                </a:moveTo>
                <a:cubicBezTo>
                  <a:pt x="308113" y="205408"/>
                  <a:pt x="0" y="410817"/>
                  <a:pt x="0" y="566530"/>
                </a:cubicBezTo>
                <a:cubicBezTo>
                  <a:pt x="0" y="722243"/>
                  <a:pt x="308113" y="828260"/>
                  <a:pt x="616226" y="934278"/>
                </a:cubicBezTo>
              </a:path>
            </a:pathLst>
          </a:custGeom>
          <a:noFill/>
          <a:ln w="28575">
            <a:solidFill>
              <a:srgbClr val="C00000"/>
            </a:solidFill>
            <a:headEnd type="oval" w="sm" len="sm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B48E220-DECA-4DD8-A9CD-F710216F9FDF}"/>
              </a:ext>
            </a:extLst>
          </p:cNvPr>
          <p:cNvSpPr/>
          <p:nvPr/>
        </p:nvSpPr>
        <p:spPr>
          <a:xfrm>
            <a:off x="5591175" y="4640452"/>
            <a:ext cx="648294" cy="991925"/>
          </a:xfrm>
          <a:custGeom>
            <a:avLst/>
            <a:gdLst>
              <a:gd name="connsiteX0" fmla="*/ 616226 w 616226"/>
              <a:gd name="connsiteY0" fmla="*/ 0 h 934278"/>
              <a:gd name="connsiteX1" fmla="*/ 0 w 616226"/>
              <a:gd name="connsiteY1" fmla="*/ 566530 h 934278"/>
              <a:gd name="connsiteX2" fmla="*/ 616226 w 616226"/>
              <a:gd name="connsiteY2" fmla="*/ 934278 h 934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6226" h="934278">
                <a:moveTo>
                  <a:pt x="616226" y="0"/>
                </a:moveTo>
                <a:cubicBezTo>
                  <a:pt x="308113" y="205408"/>
                  <a:pt x="0" y="410817"/>
                  <a:pt x="0" y="566530"/>
                </a:cubicBezTo>
                <a:cubicBezTo>
                  <a:pt x="0" y="722243"/>
                  <a:pt x="308113" y="828260"/>
                  <a:pt x="616226" y="934278"/>
                </a:cubicBezTo>
              </a:path>
            </a:pathLst>
          </a:custGeom>
          <a:noFill/>
          <a:ln w="28575">
            <a:solidFill>
              <a:srgbClr val="C00000"/>
            </a:solidFill>
            <a:headEnd type="oval" w="sm" len="sm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B3E59D2-6F41-4C1A-8EE1-36CCA5BECE04}"/>
              </a:ext>
            </a:extLst>
          </p:cNvPr>
          <p:cNvSpPr/>
          <p:nvPr/>
        </p:nvSpPr>
        <p:spPr>
          <a:xfrm>
            <a:off x="6274141" y="5865569"/>
            <a:ext cx="1447703" cy="162657"/>
          </a:xfrm>
          <a:prstGeom prst="roundRect">
            <a:avLst/>
          </a:prstGeom>
          <a:noFill/>
          <a:ln w="127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F49DF5E-C37C-46FE-85D1-70177B166D82}"/>
              </a:ext>
            </a:extLst>
          </p:cNvPr>
          <p:cNvSpPr/>
          <p:nvPr/>
        </p:nvSpPr>
        <p:spPr>
          <a:xfrm>
            <a:off x="6277071" y="5565165"/>
            <a:ext cx="1447703" cy="162657"/>
          </a:xfrm>
          <a:prstGeom prst="roundRect">
            <a:avLst/>
          </a:prstGeom>
          <a:noFill/>
          <a:ln w="127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05D927A-DFFF-44CD-9468-4DB7CB9C8461}"/>
              </a:ext>
            </a:extLst>
          </p:cNvPr>
          <p:cNvSpPr/>
          <p:nvPr/>
        </p:nvSpPr>
        <p:spPr>
          <a:xfrm>
            <a:off x="6272677" y="4844191"/>
            <a:ext cx="1447703" cy="162657"/>
          </a:xfrm>
          <a:prstGeom prst="roundRect">
            <a:avLst/>
          </a:prstGeom>
          <a:noFill/>
          <a:ln w="127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45A6009-A6F3-4022-ACAB-69DA58AD8D35}"/>
              </a:ext>
            </a:extLst>
          </p:cNvPr>
          <p:cNvSpPr/>
          <p:nvPr/>
        </p:nvSpPr>
        <p:spPr>
          <a:xfrm>
            <a:off x="6275607" y="4543787"/>
            <a:ext cx="1447703" cy="162657"/>
          </a:xfrm>
          <a:prstGeom prst="roundRect">
            <a:avLst/>
          </a:prstGeom>
          <a:noFill/>
          <a:ln w="127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2CD645-D3CD-4049-A012-95CAA3CF6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Populating Translations in the Default Culture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F298E5-F90C-47FA-88AE-B7C184B1B0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523220"/>
          </a:xfrm>
        </p:spPr>
        <p:txBody>
          <a:bodyPr/>
          <a:lstStyle/>
          <a:p>
            <a:r>
              <a:rPr lang="en-US" dirty="0"/>
              <a:t>Dataset objects support localization through translations</a:t>
            </a:r>
          </a:p>
        </p:txBody>
      </p:sp>
    </p:spTree>
    <p:extLst>
      <p:ext uri="{BB962C8B-B14F-4D97-AF65-F5344CB8AC3E}">
        <p14:creationId xmlns:p14="http://schemas.microsoft.com/office/powerpoint/2010/main" val="118696671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9EE33D-6464-407E-AF82-907A7E0612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4"/>
          <a:stretch/>
        </p:blipFill>
        <p:spPr>
          <a:xfrm>
            <a:off x="899490" y="1991667"/>
            <a:ext cx="9472015" cy="463827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5D726D2-D3A6-4198-882D-6813560BB382}"/>
              </a:ext>
            </a:extLst>
          </p:cNvPr>
          <p:cNvSpPr/>
          <p:nvPr/>
        </p:nvSpPr>
        <p:spPr>
          <a:xfrm>
            <a:off x="5274549" y="4784505"/>
            <a:ext cx="616226" cy="1361185"/>
          </a:xfrm>
          <a:custGeom>
            <a:avLst/>
            <a:gdLst>
              <a:gd name="connsiteX0" fmla="*/ 616226 w 616226"/>
              <a:gd name="connsiteY0" fmla="*/ 0 h 934278"/>
              <a:gd name="connsiteX1" fmla="*/ 0 w 616226"/>
              <a:gd name="connsiteY1" fmla="*/ 566530 h 934278"/>
              <a:gd name="connsiteX2" fmla="*/ 616226 w 616226"/>
              <a:gd name="connsiteY2" fmla="*/ 934278 h 934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6226" h="934278">
                <a:moveTo>
                  <a:pt x="616226" y="0"/>
                </a:moveTo>
                <a:cubicBezTo>
                  <a:pt x="308113" y="205408"/>
                  <a:pt x="0" y="410817"/>
                  <a:pt x="0" y="566530"/>
                </a:cubicBezTo>
                <a:cubicBezTo>
                  <a:pt x="0" y="722243"/>
                  <a:pt x="308113" y="828260"/>
                  <a:pt x="616226" y="934278"/>
                </a:cubicBezTo>
              </a:path>
            </a:pathLst>
          </a:custGeom>
          <a:noFill/>
          <a:ln w="28575">
            <a:solidFill>
              <a:srgbClr val="C00000"/>
            </a:solidFill>
            <a:headEnd type="oval" w="sm" len="sm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9BA3760-A395-4B4A-8592-6DFCA65BA723}"/>
              </a:ext>
            </a:extLst>
          </p:cNvPr>
          <p:cNvSpPr/>
          <p:nvPr/>
        </p:nvSpPr>
        <p:spPr>
          <a:xfrm>
            <a:off x="5260000" y="4613713"/>
            <a:ext cx="648294" cy="1260228"/>
          </a:xfrm>
          <a:custGeom>
            <a:avLst/>
            <a:gdLst>
              <a:gd name="connsiteX0" fmla="*/ 616226 w 616226"/>
              <a:gd name="connsiteY0" fmla="*/ 0 h 934278"/>
              <a:gd name="connsiteX1" fmla="*/ 0 w 616226"/>
              <a:gd name="connsiteY1" fmla="*/ 566530 h 934278"/>
              <a:gd name="connsiteX2" fmla="*/ 616226 w 616226"/>
              <a:gd name="connsiteY2" fmla="*/ 934278 h 934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6226" h="934278">
                <a:moveTo>
                  <a:pt x="616226" y="0"/>
                </a:moveTo>
                <a:cubicBezTo>
                  <a:pt x="308113" y="205408"/>
                  <a:pt x="0" y="410817"/>
                  <a:pt x="0" y="566530"/>
                </a:cubicBezTo>
                <a:cubicBezTo>
                  <a:pt x="0" y="722243"/>
                  <a:pt x="308113" y="828260"/>
                  <a:pt x="616226" y="934278"/>
                </a:cubicBezTo>
              </a:path>
            </a:pathLst>
          </a:custGeom>
          <a:noFill/>
          <a:ln w="28575">
            <a:solidFill>
              <a:srgbClr val="C00000"/>
            </a:solidFill>
            <a:headEnd type="oval" w="sm" len="sm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CC669FA-FCF2-4590-AB94-026F45A53D1F}"/>
              </a:ext>
            </a:extLst>
          </p:cNvPr>
          <p:cNvSpPr/>
          <p:nvPr/>
        </p:nvSpPr>
        <p:spPr>
          <a:xfrm>
            <a:off x="5908696" y="5118209"/>
            <a:ext cx="2329041" cy="144050"/>
          </a:xfrm>
          <a:prstGeom prst="roundRect">
            <a:avLst/>
          </a:prstGeom>
          <a:noFill/>
          <a:ln w="127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CC747BF-21B1-4DDE-848D-9073E5FE4AAC}"/>
              </a:ext>
            </a:extLst>
          </p:cNvPr>
          <p:cNvSpPr/>
          <p:nvPr/>
        </p:nvSpPr>
        <p:spPr>
          <a:xfrm>
            <a:off x="5901202" y="4710934"/>
            <a:ext cx="2336535" cy="126124"/>
          </a:xfrm>
          <a:prstGeom prst="roundRect">
            <a:avLst/>
          </a:prstGeom>
          <a:noFill/>
          <a:ln w="127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B6D84A6-9174-4077-BE6E-777C04AB1C9B}"/>
              </a:ext>
            </a:extLst>
          </p:cNvPr>
          <p:cNvSpPr/>
          <p:nvPr/>
        </p:nvSpPr>
        <p:spPr>
          <a:xfrm>
            <a:off x="5913431" y="4540141"/>
            <a:ext cx="2327405" cy="144517"/>
          </a:xfrm>
          <a:prstGeom prst="roundRect">
            <a:avLst/>
          </a:prstGeom>
          <a:noFill/>
          <a:ln w="127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94481B7-1D12-4FB3-A2F2-DB877DAC0FA0}"/>
              </a:ext>
            </a:extLst>
          </p:cNvPr>
          <p:cNvSpPr/>
          <p:nvPr/>
        </p:nvSpPr>
        <p:spPr>
          <a:xfrm>
            <a:off x="5278508" y="5173389"/>
            <a:ext cx="616226" cy="1295463"/>
          </a:xfrm>
          <a:custGeom>
            <a:avLst/>
            <a:gdLst>
              <a:gd name="connsiteX0" fmla="*/ 616226 w 616226"/>
              <a:gd name="connsiteY0" fmla="*/ 0 h 934278"/>
              <a:gd name="connsiteX1" fmla="*/ 0 w 616226"/>
              <a:gd name="connsiteY1" fmla="*/ 566530 h 934278"/>
              <a:gd name="connsiteX2" fmla="*/ 616226 w 616226"/>
              <a:gd name="connsiteY2" fmla="*/ 934278 h 934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6226" h="934278">
                <a:moveTo>
                  <a:pt x="616226" y="0"/>
                </a:moveTo>
                <a:cubicBezTo>
                  <a:pt x="308113" y="205408"/>
                  <a:pt x="0" y="410817"/>
                  <a:pt x="0" y="566530"/>
                </a:cubicBezTo>
                <a:cubicBezTo>
                  <a:pt x="0" y="722243"/>
                  <a:pt x="308113" y="828260"/>
                  <a:pt x="616226" y="934278"/>
                </a:cubicBezTo>
              </a:path>
            </a:pathLst>
          </a:custGeom>
          <a:noFill/>
          <a:ln w="28575">
            <a:solidFill>
              <a:srgbClr val="C00000"/>
            </a:solidFill>
            <a:headEnd type="oval" w="sm" len="sm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9FED06A-6F23-457B-99F4-2A83F5A05C49}"/>
              </a:ext>
            </a:extLst>
          </p:cNvPr>
          <p:cNvSpPr/>
          <p:nvPr/>
        </p:nvSpPr>
        <p:spPr>
          <a:xfrm>
            <a:off x="5951767" y="6398529"/>
            <a:ext cx="2329041" cy="150610"/>
          </a:xfrm>
          <a:prstGeom prst="roundRect">
            <a:avLst/>
          </a:prstGeom>
          <a:noFill/>
          <a:ln w="127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4A9C973-895C-4A06-8164-2C24B680045B}"/>
              </a:ext>
            </a:extLst>
          </p:cNvPr>
          <p:cNvSpPr/>
          <p:nvPr/>
        </p:nvSpPr>
        <p:spPr>
          <a:xfrm>
            <a:off x="5944273" y="6093106"/>
            <a:ext cx="2336535" cy="158083"/>
          </a:xfrm>
          <a:prstGeom prst="roundRect">
            <a:avLst/>
          </a:prstGeom>
          <a:noFill/>
          <a:ln w="127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291B403-888A-4E09-927A-1C1BE187F4D7}"/>
              </a:ext>
            </a:extLst>
          </p:cNvPr>
          <p:cNvSpPr/>
          <p:nvPr/>
        </p:nvSpPr>
        <p:spPr>
          <a:xfrm>
            <a:off x="5956502" y="5816681"/>
            <a:ext cx="2327405" cy="147895"/>
          </a:xfrm>
          <a:prstGeom prst="roundRect">
            <a:avLst/>
          </a:prstGeom>
          <a:noFill/>
          <a:ln w="127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BAEDAA-9BBA-4121-BA3F-542252703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sssss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CB9C31-23AA-48EF-8A71-003C4F9D90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61665"/>
          </a:xfrm>
        </p:spPr>
        <p:txBody>
          <a:bodyPr/>
          <a:lstStyle/>
          <a:p>
            <a:r>
              <a:rPr lang="en-US" dirty="0" err="1"/>
              <a:t>xxxx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88656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47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Report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Multi-language Reports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Adding Metadata Translations with TOM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Embedding Reports with Specific Locales</a:t>
            </a:r>
          </a:p>
          <a:p>
            <a:r>
              <a:rPr lang="en-US" dirty="0"/>
              <a:t>Designing Data Models to Support Content Translations</a:t>
            </a:r>
          </a:p>
          <a:p>
            <a:r>
              <a:rPr lang="en-US" dirty="0"/>
              <a:t>Setting the Language for Current User using RLS and </a:t>
            </a:r>
            <a:r>
              <a:rPr lang="en-US" dirty="0" err="1"/>
              <a:t>UserCulture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05939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4DFE40-C2C8-4E59-95DD-14DCCD6FB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Reports with Locale using a Query String Parameter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4DA414-70A9-49B6-9E13-83311AD8F7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862048"/>
          </a:xfrm>
        </p:spPr>
        <p:txBody>
          <a:bodyPr/>
          <a:lstStyle/>
          <a:p>
            <a:r>
              <a:rPr lang="en-US" dirty="0"/>
              <a:t>You can load report using specific locale </a:t>
            </a:r>
          </a:p>
          <a:p>
            <a:pPr lvl="1"/>
            <a:r>
              <a:rPr lang="en-US" dirty="0"/>
              <a:t>Add language query string parameter to report URL</a:t>
            </a:r>
          </a:p>
          <a:p>
            <a:pPr lvl="1"/>
            <a:r>
              <a:rPr lang="en-US" dirty="0"/>
              <a:t>Requires workspace in dedicated capacity</a:t>
            </a:r>
          </a:p>
          <a:p>
            <a:pPr lvl="1"/>
            <a:r>
              <a:rPr lang="en-US" dirty="0"/>
              <a:t>This technique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will not</a:t>
            </a:r>
            <a:r>
              <a:rPr lang="en-US" dirty="0"/>
              <a:t> change result for </a:t>
            </a:r>
            <a:r>
              <a:rPr lang="en-US" dirty="0" err="1"/>
              <a:t>UserCulture</a:t>
            </a:r>
            <a:r>
              <a:rPr lang="en-US" dirty="0"/>
              <a:t> function in DAX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9F892A-C5B1-4FF6-89E7-097C704315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752"/>
          <a:stretch/>
        </p:blipFill>
        <p:spPr>
          <a:xfrm>
            <a:off x="1021977" y="3223198"/>
            <a:ext cx="10789920" cy="33232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853911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FA35BE7-3022-4847-8119-B7AFCF38B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localeSettings</a:t>
            </a:r>
            <a:r>
              <a:rPr lang="en-US" dirty="0"/>
              <a:t> in Embed Config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60724F4-1C9E-4287-919A-29E62CCAB8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446550"/>
          </a:xfrm>
        </p:spPr>
        <p:txBody>
          <a:bodyPr/>
          <a:lstStyle/>
          <a:p>
            <a:r>
              <a:rPr lang="en-US" dirty="0"/>
              <a:t>You can load report using specific locale by adding </a:t>
            </a:r>
            <a:r>
              <a:rPr lang="en-US" b="1" dirty="0" err="1"/>
              <a:t>localeSettings</a:t>
            </a:r>
            <a:r>
              <a:rPr lang="en-US" dirty="0"/>
              <a:t> in embed config</a:t>
            </a:r>
          </a:p>
          <a:p>
            <a:pPr lvl="1"/>
            <a:r>
              <a:rPr lang="en-US" dirty="0"/>
              <a:t>This technique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will</a:t>
            </a:r>
            <a:r>
              <a:rPr lang="en-US" dirty="0"/>
              <a:t> change result for </a:t>
            </a:r>
            <a:r>
              <a:rPr lang="en-US" b="1" dirty="0" err="1"/>
              <a:t>UserCulture</a:t>
            </a:r>
            <a:r>
              <a:rPr lang="en-US" dirty="0"/>
              <a:t> function in DAX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C6C85-2496-4E16-A890-6E51CF82B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572" y="2424241"/>
            <a:ext cx="6650686" cy="38582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5ED9E8-CCF1-4B7A-9C33-B7F7C3B5DD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287" b="20873"/>
          <a:stretch/>
        </p:blipFill>
        <p:spPr>
          <a:xfrm>
            <a:off x="6411560" y="2747376"/>
            <a:ext cx="5099124" cy="14965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025208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CC9D2-F627-4B53-88A1-453124A7A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Building Multi-language Reports in 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F8AE5-7181-47F1-8C58-C87721BAD5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755148"/>
          </a:xfrm>
        </p:spPr>
        <p:txBody>
          <a:bodyPr/>
          <a:lstStyle/>
          <a:p>
            <a:r>
              <a:rPr lang="en-US" dirty="0"/>
              <a:t>Power BI provides Internationalization and localization features </a:t>
            </a:r>
          </a:p>
          <a:p>
            <a:pPr lvl="1"/>
            <a:r>
              <a:rPr lang="en-US" dirty="0"/>
              <a:t>They make it possible to build multi-language reports</a:t>
            </a:r>
          </a:p>
          <a:p>
            <a:pPr lvl="1"/>
            <a:r>
              <a:rPr lang="en-US" dirty="0"/>
              <a:t>You can design report that render in English, Spanish, French, German or Dutch </a:t>
            </a:r>
          </a:p>
          <a:p>
            <a:pPr lvl="1"/>
            <a:r>
              <a:rPr lang="en-US" dirty="0"/>
              <a:t>It's no longer necessary to copy/maintain a separate PBIX project file per language</a:t>
            </a:r>
          </a:p>
          <a:p>
            <a:pPr lvl="1"/>
            <a:r>
              <a:rPr lang="en-US" dirty="0"/>
              <a:t>Building multi-language reports will decrease maintenance and overhead</a:t>
            </a:r>
          </a:p>
          <a:p>
            <a:pPr lvl="1"/>
            <a:endParaRPr lang="en-US" dirty="0"/>
          </a:p>
          <a:p>
            <a:r>
              <a:rPr lang="en-US" dirty="0"/>
              <a:t>Important considerations for multi-language report development</a:t>
            </a:r>
          </a:p>
          <a:p>
            <a:pPr lvl="1"/>
            <a:r>
              <a:rPr lang="en-US" dirty="0"/>
              <a:t>Building multi-language reports is tricky and non-intuitive</a:t>
            </a:r>
          </a:p>
          <a:p>
            <a:pPr lvl="1"/>
            <a:r>
              <a:rPr lang="en-US" dirty="0"/>
              <a:t>The deployment of multi-language reports/datasets requires Power BI Premium</a:t>
            </a:r>
          </a:p>
          <a:p>
            <a:pPr lvl="1"/>
            <a:r>
              <a:rPr lang="en-US" dirty="0"/>
              <a:t>Power BI Apps do not support localization – you must deploy reports some other way</a:t>
            </a:r>
          </a:p>
        </p:txBody>
      </p:sp>
    </p:spTree>
    <p:extLst>
      <p:ext uri="{BB962C8B-B14F-4D97-AF65-F5344CB8AC3E}">
        <p14:creationId xmlns:p14="http://schemas.microsoft.com/office/powerpoint/2010/main" val="19523556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47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Report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Multi-language Reports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Adding Metadata Translations with TOM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Embedding Reports with Specific Locales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Designing Data Models to Support Content Translations</a:t>
            </a:r>
          </a:p>
          <a:p>
            <a:r>
              <a:rPr lang="en-US" dirty="0"/>
              <a:t>Setting the Language for Current User using RLS and </a:t>
            </a:r>
            <a:r>
              <a:rPr lang="en-US" dirty="0" err="1"/>
              <a:t>UserCulture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96719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DCC52D-5407-4A80-89AD-809EAB1D90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970044"/>
          </a:xfrm>
        </p:spPr>
        <p:txBody>
          <a:bodyPr/>
          <a:lstStyle/>
          <a:p>
            <a:r>
              <a:rPr lang="en-US" dirty="0"/>
              <a:t>Power BI does not currently support dynamic column evaluation</a:t>
            </a:r>
          </a:p>
          <a:p>
            <a:pPr lvl="1"/>
            <a:r>
              <a:rPr lang="en-US" dirty="0"/>
              <a:t>When this support is added, it will drastically change the strategy</a:t>
            </a:r>
          </a:p>
          <a:p>
            <a:pPr lvl="1"/>
            <a:r>
              <a:rPr lang="en-US" dirty="0"/>
              <a:t>Until then, row replication is best way to localize content in addition to metadata</a:t>
            </a:r>
          </a:p>
          <a:p>
            <a:r>
              <a:rPr lang="en-US" dirty="0"/>
              <a:t>Row replication strategy involves adding separate rows for each language</a:t>
            </a:r>
          </a:p>
          <a:p>
            <a:pPr lvl="1"/>
            <a:r>
              <a:rPr lang="en-US" dirty="0"/>
              <a:t>Strategy implemented on dimension tables with text values requiring localization</a:t>
            </a:r>
          </a:p>
          <a:p>
            <a:pPr lvl="1"/>
            <a:r>
              <a:rPr lang="en-US" dirty="0"/>
              <a:t>Row filtering used to exclusively filter rows to one specific language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A8B994-C101-470F-A950-E888EE923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Localization Through Row Replication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FD2677-DBE6-4D1E-9228-342FC8490C6A}"/>
              </a:ext>
            </a:extLst>
          </p:cNvPr>
          <p:cNvGrpSpPr/>
          <p:nvPr/>
        </p:nvGrpSpPr>
        <p:grpSpPr>
          <a:xfrm>
            <a:off x="1310640" y="4389120"/>
            <a:ext cx="4998720" cy="1656080"/>
            <a:chOff x="1290320" y="4318000"/>
            <a:chExt cx="4998720" cy="165608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9B3D43-8F01-4B26-BE07-9504366ED60D}"/>
                </a:ext>
              </a:extLst>
            </p:cNvPr>
            <p:cNvSpPr/>
            <p:nvPr/>
          </p:nvSpPr>
          <p:spPr>
            <a:xfrm>
              <a:off x="1290320" y="4318000"/>
              <a:ext cx="4998720" cy="165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4019EB-3468-4F96-9C91-6D578339E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2108" y="4763134"/>
              <a:ext cx="1495425" cy="7905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EF6E11-1C37-4CA1-BBC8-919AE0B6C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8747" y="4424583"/>
              <a:ext cx="2409825" cy="1447800"/>
            </a:xfrm>
            <a:prstGeom prst="rect">
              <a:avLst/>
            </a:prstGeom>
          </p:spPr>
        </p:pic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8D01A1E4-5C71-4F01-A1E2-882380407A0C}"/>
                </a:ext>
              </a:extLst>
            </p:cNvPr>
            <p:cNvSpPr/>
            <p:nvPr/>
          </p:nvSpPr>
          <p:spPr>
            <a:xfrm>
              <a:off x="2961861" y="4916999"/>
              <a:ext cx="785191" cy="46713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307312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1F85BE-002F-46A4-9DBC-CFA8238109DA}"/>
              </a:ext>
            </a:extLst>
          </p:cNvPr>
          <p:cNvSpPr/>
          <p:nvPr/>
        </p:nvSpPr>
        <p:spPr>
          <a:xfrm>
            <a:off x="649356" y="2110408"/>
            <a:ext cx="8673547" cy="27597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DCC52D-5407-4A80-89AD-809EAB1D90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523220"/>
          </a:xfrm>
        </p:spPr>
        <p:txBody>
          <a:bodyPr/>
          <a:lstStyle/>
          <a:p>
            <a:r>
              <a:rPr lang="en-US" dirty="0"/>
              <a:t>Power BI does not currently support dynamic column evaluation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A8B994-C101-470F-A950-E888EE923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Localization in Power Query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9B3D43-8F01-4B26-BE07-9504366ED60D}"/>
              </a:ext>
            </a:extLst>
          </p:cNvPr>
          <p:cNvSpPr/>
          <p:nvPr/>
        </p:nvSpPr>
        <p:spPr>
          <a:xfrm>
            <a:off x="1073426" y="2405270"/>
            <a:ext cx="2445026" cy="21567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Azure SQL Database</a:t>
            </a:r>
          </a:p>
        </p:txBody>
      </p:sp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5C184B73-2F48-44EB-B8B1-7699A891740C}"/>
              </a:ext>
            </a:extLst>
          </p:cNvPr>
          <p:cNvSpPr/>
          <p:nvPr/>
        </p:nvSpPr>
        <p:spPr>
          <a:xfrm>
            <a:off x="1321904" y="2604053"/>
            <a:ext cx="1977887" cy="1510748"/>
          </a:xfrm>
          <a:prstGeom prst="flowChartMagneticDisk">
            <a:avLst/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4019EB-3468-4F96-9C91-6D578339E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697" y="3174420"/>
            <a:ext cx="1495425" cy="7905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46B7A41-70CE-4A2E-8291-FE62ED39097E}"/>
              </a:ext>
            </a:extLst>
          </p:cNvPr>
          <p:cNvSpPr/>
          <p:nvPr/>
        </p:nvSpPr>
        <p:spPr>
          <a:xfrm>
            <a:off x="6003236" y="2425148"/>
            <a:ext cx="2743200" cy="21369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Power BI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EF6E11-1C37-4CA1-BBC8-919AE0B6C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217" y="2756355"/>
            <a:ext cx="2409825" cy="14478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8D01A1E4-5C71-4F01-A1E2-882380407A0C}"/>
              </a:ext>
            </a:extLst>
          </p:cNvPr>
          <p:cNvSpPr/>
          <p:nvPr/>
        </p:nvSpPr>
        <p:spPr>
          <a:xfrm>
            <a:off x="3091512" y="3210340"/>
            <a:ext cx="3060811" cy="695738"/>
          </a:xfrm>
          <a:prstGeom prst="rightArrow">
            <a:avLst>
              <a:gd name="adj1" fmla="val 61886"/>
              <a:gd name="adj2" fmla="val 725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Power Query Solution</a:t>
            </a:r>
          </a:p>
          <a:p>
            <a:pPr algn="ctr"/>
            <a:r>
              <a:rPr lang="en-US" sz="1400" dirty="0"/>
              <a:t>for content translation</a:t>
            </a:r>
          </a:p>
        </p:txBody>
      </p:sp>
    </p:spTree>
    <p:extLst>
      <p:ext uri="{BB962C8B-B14F-4D97-AF65-F5344CB8AC3E}">
        <p14:creationId xmlns:p14="http://schemas.microsoft.com/office/powerpoint/2010/main" val="24948343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E94C8-6EB6-4811-BF77-2470A23C4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 Implementation of Row Replication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74088-597C-41FB-B7AB-87FA8B61F5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985159"/>
          </a:xfrm>
        </p:spPr>
        <p:txBody>
          <a:bodyPr/>
          <a:lstStyle/>
          <a:p>
            <a:r>
              <a:rPr lang="en-US" dirty="0"/>
              <a:t>Row replication requires configuring many-to-many relationships</a:t>
            </a:r>
          </a:p>
          <a:p>
            <a:pPr lvl="1"/>
            <a:r>
              <a:rPr lang="en-US" dirty="0"/>
              <a:t>Many-to-many relationships can have significant impact on performance and scale</a:t>
            </a:r>
          </a:p>
          <a:p>
            <a:pPr lvl="1"/>
            <a:r>
              <a:rPr lang="en-US" dirty="0"/>
              <a:t>Row replication used for </a:t>
            </a:r>
            <a:r>
              <a:rPr lang="en-US" b="1" dirty="0"/>
              <a:t>Products</a:t>
            </a:r>
            <a:r>
              <a:rPr lang="en-US" dirty="0"/>
              <a:t> table</a:t>
            </a:r>
          </a:p>
          <a:p>
            <a:pPr lvl="1"/>
            <a:r>
              <a:rPr lang="en-US" b="1" dirty="0"/>
              <a:t>Customers</a:t>
            </a:r>
            <a:r>
              <a:rPr lang="en-US" dirty="0"/>
              <a:t> table too big for row replication</a:t>
            </a:r>
          </a:p>
          <a:p>
            <a:pPr lvl="1"/>
            <a:r>
              <a:rPr lang="en-US" dirty="0"/>
              <a:t>Country names factored into </a:t>
            </a:r>
            <a:r>
              <a:rPr lang="en-US" b="1" dirty="0"/>
              <a:t>Countries</a:t>
            </a:r>
            <a:r>
              <a:rPr lang="en-US" dirty="0"/>
              <a:t> table to localize country named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F3F77-C5BF-472A-A16A-06077F0C4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595" y="3301381"/>
            <a:ext cx="7262632" cy="34014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432644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47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Report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Multi-language Reports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Adding Metadata Translations with TOM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Embedding Reports with Specific Locales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Data Models to Support Content Translations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Setting the Language for Current User using RLS and </a:t>
            </a:r>
            <a:r>
              <a:rPr lang="en-US" dirty="0" err="1"/>
              <a:t>UserCulture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481615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A8DD3-4732-43FC-BA15-6B09B2720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Report with Replicated Row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642F8-534A-418F-94DF-9BF7884C31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415772"/>
          </a:xfrm>
        </p:spPr>
        <p:txBody>
          <a:bodyPr/>
          <a:lstStyle/>
          <a:p>
            <a:r>
              <a:rPr lang="en-US" dirty="0"/>
              <a:t>App-Owns-Data developer can load report using Row-level Security roles</a:t>
            </a:r>
          </a:p>
          <a:p>
            <a:pPr lvl="1"/>
            <a:r>
              <a:rPr lang="en-US" dirty="0"/>
              <a:t>Create RLS role named </a:t>
            </a:r>
            <a:r>
              <a:rPr lang="en-US" b="1" dirty="0" err="1"/>
              <a:t>LocaizedUser</a:t>
            </a:r>
            <a:endParaRPr lang="en-US" b="1" dirty="0"/>
          </a:p>
          <a:p>
            <a:pPr lvl="1"/>
            <a:r>
              <a:rPr lang="en-US" dirty="0"/>
              <a:t>Create RLS filter expression to filter translated rows using </a:t>
            </a:r>
            <a:r>
              <a:rPr lang="en-US" b="1" dirty="0" err="1"/>
              <a:t>UserCulture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52D4F-7DCE-4576-BE15-699734117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446" y="2745059"/>
            <a:ext cx="5777865" cy="1817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A32C8C-7589-4B00-9FFD-2929A28EA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440" y="4729379"/>
            <a:ext cx="5686425" cy="18688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51857080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965FF-66F1-4453-8763-68A31E0B8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the Embed Token with </a:t>
            </a:r>
            <a:r>
              <a:rPr lang="en-US" dirty="0" err="1"/>
              <a:t>LocalizedUser</a:t>
            </a:r>
            <a:r>
              <a:rPr lang="en-US" dirty="0"/>
              <a:t> Role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9A236C-2656-4DFA-8E16-85B5021EE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25" y="1264035"/>
            <a:ext cx="10780305" cy="53355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1145136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47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Report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Multi-language Reports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Adding Metadata Translations with TOM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Embedding Reports with Specific Locales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Data Models to Support Content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Setting the Language for Current User using RLS and </a:t>
            </a:r>
            <a:r>
              <a:rPr lang="en-US" dirty="0" err="1"/>
              <a:t>UserCulture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381538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7F1914E2-6E59-4F7F-BEBD-87E9FAC704CD}"/>
              </a:ext>
            </a:extLst>
          </p:cNvPr>
          <p:cNvSpPr/>
          <p:nvPr/>
        </p:nvSpPr>
        <p:spPr>
          <a:xfrm>
            <a:off x="1133061" y="2474843"/>
            <a:ext cx="3468756" cy="25543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1558EE-676B-4401-8DCB-AF111D6B8C4F}"/>
              </a:ext>
            </a:extLst>
          </p:cNvPr>
          <p:cNvSpPr/>
          <p:nvPr/>
        </p:nvSpPr>
        <p:spPr>
          <a:xfrm>
            <a:off x="1312916" y="2635999"/>
            <a:ext cx="1745793" cy="2398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D563CA-91AB-43B5-976C-C69526011DB7}"/>
              </a:ext>
            </a:extLst>
          </p:cNvPr>
          <p:cNvSpPr/>
          <p:nvPr/>
        </p:nvSpPr>
        <p:spPr>
          <a:xfrm>
            <a:off x="1600103" y="2957392"/>
            <a:ext cx="1745793" cy="2398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Database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59BF09-FF84-42FF-895B-DC79917A0CA4}"/>
              </a:ext>
            </a:extLst>
          </p:cNvPr>
          <p:cNvSpPr/>
          <p:nvPr/>
        </p:nvSpPr>
        <p:spPr>
          <a:xfrm>
            <a:off x="1897368" y="3278786"/>
            <a:ext cx="1745793" cy="2398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Model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DC016C0-E3D1-4AA3-9924-81C9F7F283C2}"/>
              </a:ext>
            </a:extLst>
          </p:cNvPr>
          <p:cNvCxnSpPr>
            <a:cxnSpLocks/>
          </p:cNvCxnSpPr>
          <p:nvPr/>
        </p:nvCxnSpPr>
        <p:spPr>
          <a:xfrm>
            <a:off x="1392366" y="2875845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B76007-91B8-4B46-B6DE-BB3917540BAF}"/>
              </a:ext>
            </a:extLst>
          </p:cNvPr>
          <p:cNvCxnSpPr/>
          <p:nvPr/>
        </p:nvCxnSpPr>
        <p:spPr>
          <a:xfrm>
            <a:off x="1392366" y="3073446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BBB7595-703D-47D1-BAA3-45CA800C87DD}"/>
              </a:ext>
            </a:extLst>
          </p:cNvPr>
          <p:cNvCxnSpPr>
            <a:cxnSpLocks/>
          </p:cNvCxnSpPr>
          <p:nvPr/>
        </p:nvCxnSpPr>
        <p:spPr>
          <a:xfrm>
            <a:off x="1695629" y="3197239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6CB411-2BB0-4EDC-B353-7B121EFB48A6}"/>
              </a:ext>
            </a:extLst>
          </p:cNvPr>
          <p:cNvCxnSpPr>
            <a:cxnSpLocks/>
          </p:cNvCxnSpPr>
          <p:nvPr/>
        </p:nvCxnSpPr>
        <p:spPr>
          <a:xfrm>
            <a:off x="1695629" y="3394840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372C266-0106-4DA7-9483-576EC9EFC100}"/>
              </a:ext>
            </a:extLst>
          </p:cNvPr>
          <p:cNvCxnSpPr>
            <a:cxnSpLocks/>
          </p:cNvCxnSpPr>
          <p:nvPr/>
        </p:nvCxnSpPr>
        <p:spPr>
          <a:xfrm>
            <a:off x="2058895" y="3518632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A66D474-99A4-4CB0-B5CB-A7B860CD5362}"/>
              </a:ext>
            </a:extLst>
          </p:cNvPr>
          <p:cNvCxnSpPr>
            <a:cxnSpLocks/>
          </p:cNvCxnSpPr>
          <p:nvPr/>
        </p:nvCxnSpPr>
        <p:spPr>
          <a:xfrm>
            <a:off x="2057273" y="3759377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5CA012F-B163-4C9E-B819-A0E50C8F78AD}"/>
              </a:ext>
            </a:extLst>
          </p:cNvPr>
          <p:cNvSpPr/>
          <p:nvPr/>
        </p:nvSpPr>
        <p:spPr>
          <a:xfrm>
            <a:off x="2276882" y="3645152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0F3996-4419-4DBA-8D70-FF868A988BC3}"/>
              </a:ext>
            </a:extLst>
          </p:cNvPr>
          <p:cNvSpPr/>
          <p:nvPr/>
        </p:nvSpPr>
        <p:spPr>
          <a:xfrm>
            <a:off x="2633346" y="3963210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Column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4A3B21-2CB7-4813-8A46-B9BC0DFD4343}"/>
              </a:ext>
            </a:extLst>
          </p:cNvPr>
          <p:cNvSpPr/>
          <p:nvPr/>
        </p:nvSpPr>
        <p:spPr>
          <a:xfrm>
            <a:off x="2633346" y="4284602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Measure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17761E-F51D-4A20-8263-87776719A13F}"/>
              </a:ext>
            </a:extLst>
          </p:cNvPr>
          <p:cNvSpPr/>
          <p:nvPr/>
        </p:nvSpPr>
        <p:spPr>
          <a:xfrm>
            <a:off x="2633346" y="4605994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Hierarchy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7377036-FDEC-4478-8407-CC05A0AF7198}"/>
              </a:ext>
            </a:extLst>
          </p:cNvPr>
          <p:cNvCxnSpPr>
            <a:cxnSpLocks/>
          </p:cNvCxnSpPr>
          <p:nvPr/>
        </p:nvCxnSpPr>
        <p:spPr>
          <a:xfrm>
            <a:off x="2436789" y="3884999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F56A3C4-B4A1-4DBC-9CBB-4B391204A159}"/>
              </a:ext>
            </a:extLst>
          </p:cNvPr>
          <p:cNvCxnSpPr>
            <a:cxnSpLocks/>
          </p:cNvCxnSpPr>
          <p:nvPr/>
        </p:nvCxnSpPr>
        <p:spPr>
          <a:xfrm>
            <a:off x="2436789" y="4082599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6AF7FC0-B10F-4823-A517-FD705F83065B}"/>
              </a:ext>
            </a:extLst>
          </p:cNvPr>
          <p:cNvCxnSpPr>
            <a:cxnSpLocks/>
          </p:cNvCxnSpPr>
          <p:nvPr/>
        </p:nvCxnSpPr>
        <p:spPr>
          <a:xfrm>
            <a:off x="2438410" y="4082599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69E13DE-B6CA-4FAD-BBBC-439396D2DA67}"/>
              </a:ext>
            </a:extLst>
          </p:cNvPr>
          <p:cNvCxnSpPr>
            <a:cxnSpLocks/>
          </p:cNvCxnSpPr>
          <p:nvPr/>
        </p:nvCxnSpPr>
        <p:spPr>
          <a:xfrm>
            <a:off x="2438410" y="4413235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0AA0000-5B27-4177-8AFE-7510F1387B51}"/>
              </a:ext>
            </a:extLst>
          </p:cNvPr>
          <p:cNvCxnSpPr>
            <a:cxnSpLocks/>
          </p:cNvCxnSpPr>
          <p:nvPr/>
        </p:nvCxnSpPr>
        <p:spPr>
          <a:xfrm>
            <a:off x="2438410" y="4413235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2EE372E-3141-4AA1-8B26-D043CCE9DB3B}"/>
              </a:ext>
            </a:extLst>
          </p:cNvPr>
          <p:cNvCxnSpPr>
            <a:cxnSpLocks/>
          </p:cNvCxnSpPr>
          <p:nvPr/>
        </p:nvCxnSpPr>
        <p:spPr>
          <a:xfrm>
            <a:off x="2438410" y="4743871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A092B71-FCA7-48A6-8DF5-DDDD823730F7}"/>
              </a:ext>
            </a:extLst>
          </p:cNvPr>
          <p:cNvCxnSpPr>
            <a:cxnSpLocks/>
          </p:cNvCxnSpPr>
          <p:nvPr/>
        </p:nvCxnSpPr>
        <p:spPr>
          <a:xfrm>
            <a:off x="2438064" y="4727754"/>
            <a:ext cx="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542073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402B0E2-8222-4AA0-B0F5-4C47701DD6E7}"/>
              </a:ext>
            </a:extLst>
          </p:cNvPr>
          <p:cNvGrpSpPr/>
          <p:nvPr/>
        </p:nvGrpSpPr>
        <p:grpSpPr>
          <a:xfrm>
            <a:off x="7970919" y="1209302"/>
            <a:ext cx="2949762" cy="3340950"/>
            <a:chOff x="6815991" y="3242730"/>
            <a:chExt cx="3156013" cy="357455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886FB0C-F8A5-43A6-BF42-E8CE857418B6}"/>
                </a:ext>
              </a:extLst>
            </p:cNvPr>
            <p:cNvSpPr/>
            <p:nvPr/>
          </p:nvSpPr>
          <p:spPr>
            <a:xfrm>
              <a:off x="6815991" y="3242730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Server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48F5B9D-FBA3-49EE-925D-175BB117BBA9}"/>
                </a:ext>
              </a:extLst>
            </p:cNvPr>
            <p:cNvSpPr/>
            <p:nvPr/>
          </p:nvSpPr>
          <p:spPr>
            <a:xfrm>
              <a:off x="7153343" y="3651426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Database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1D6BD32-6AB8-4708-860E-C237694428AB}"/>
                </a:ext>
              </a:extLst>
            </p:cNvPr>
            <p:cNvSpPr/>
            <p:nvPr/>
          </p:nvSpPr>
          <p:spPr>
            <a:xfrm>
              <a:off x="7502532" y="4060121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Model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4F042F2-1610-414E-B4FB-6F1137B80A6E}"/>
                </a:ext>
              </a:extLst>
            </p:cNvPr>
            <p:cNvSpPr/>
            <p:nvPr/>
          </p:nvSpPr>
          <p:spPr>
            <a:xfrm>
              <a:off x="7921262" y="4468815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DataSource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75338C5-0D65-48BE-B5F3-382850EFF788}"/>
                </a:ext>
              </a:extLst>
            </p:cNvPr>
            <p:cNvSpPr/>
            <p:nvPr/>
          </p:nvSpPr>
          <p:spPr>
            <a:xfrm>
              <a:off x="7921262" y="4877509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Table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A90190E-8367-45A0-85C2-AE0DE0469118}"/>
                </a:ext>
              </a:extLst>
            </p:cNvPr>
            <p:cNvSpPr/>
            <p:nvPr/>
          </p:nvSpPr>
          <p:spPr>
            <a:xfrm>
              <a:off x="7921262" y="5286203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Relationship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45A053-6F59-43A6-A22C-55DE6127777C}"/>
                </a:ext>
              </a:extLst>
            </p:cNvPr>
            <p:cNvSpPr/>
            <p:nvPr/>
          </p:nvSpPr>
          <p:spPr>
            <a:xfrm>
              <a:off x="7921262" y="5694896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Perspective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A6F3F-E747-4F66-920A-2785D73578EE}"/>
                </a:ext>
              </a:extLst>
            </p:cNvPr>
            <p:cNvSpPr/>
            <p:nvPr/>
          </p:nvSpPr>
          <p:spPr>
            <a:xfrm>
              <a:off x="7921262" y="6103590"/>
              <a:ext cx="2050742" cy="30499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Culture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AEBE103-9BBC-4604-917C-D1837EBB9EE7}"/>
                </a:ext>
              </a:extLst>
            </p:cNvPr>
            <p:cNvSpPr/>
            <p:nvPr/>
          </p:nvSpPr>
          <p:spPr>
            <a:xfrm>
              <a:off x="7921262" y="6512286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Role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7BF4939-C1FE-4A55-992E-9EE123C55C02}"/>
                </a:ext>
              </a:extLst>
            </p:cNvPr>
            <p:cNvCxnSpPr>
              <a:cxnSpLocks/>
            </p:cNvCxnSpPr>
            <p:nvPr/>
          </p:nvCxnSpPr>
          <p:spPr>
            <a:xfrm>
              <a:off x="6909320" y="3547727"/>
              <a:ext cx="0" cy="2655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D466130-8DFD-4320-914B-85282629232A}"/>
                </a:ext>
              </a:extLst>
            </p:cNvPr>
            <p:cNvCxnSpPr/>
            <p:nvPr/>
          </p:nvCxnSpPr>
          <p:spPr>
            <a:xfrm>
              <a:off x="6909320" y="3799003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8BAE9EF-F835-4869-A5EF-60081EC1D6C5}"/>
                </a:ext>
              </a:extLst>
            </p:cNvPr>
            <p:cNvCxnSpPr>
              <a:cxnSpLocks/>
            </p:cNvCxnSpPr>
            <p:nvPr/>
          </p:nvCxnSpPr>
          <p:spPr>
            <a:xfrm>
              <a:off x="7265555" y="3956423"/>
              <a:ext cx="0" cy="2655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3558F4D-4D8D-4AD2-B850-71CB504854D6}"/>
                </a:ext>
              </a:extLst>
            </p:cNvPr>
            <p:cNvCxnSpPr>
              <a:cxnSpLocks/>
            </p:cNvCxnSpPr>
            <p:nvPr/>
          </p:nvCxnSpPr>
          <p:spPr>
            <a:xfrm>
              <a:off x="7265555" y="4207699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2F25AB5-6C2C-41B5-8AA9-71ACCFD9E62B}"/>
                </a:ext>
              </a:extLst>
            </p:cNvPr>
            <p:cNvCxnSpPr>
              <a:cxnSpLocks/>
            </p:cNvCxnSpPr>
            <p:nvPr/>
          </p:nvCxnSpPr>
          <p:spPr>
            <a:xfrm>
              <a:off x="7690370" y="4365118"/>
              <a:ext cx="0" cy="2655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528E7F3-CAD2-45A3-AD6A-1E726627E9DC}"/>
                </a:ext>
              </a:extLst>
            </p:cNvPr>
            <p:cNvCxnSpPr>
              <a:cxnSpLocks/>
            </p:cNvCxnSpPr>
            <p:nvPr/>
          </p:nvCxnSpPr>
          <p:spPr>
            <a:xfrm>
              <a:off x="7690370" y="4616394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BB738EE-021A-45A2-AA23-D372A806F4FE}"/>
                </a:ext>
              </a:extLst>
            </p:cNvPr>
            <p:cNvCxnSpPr>
              <a:cxnSpLocks/>
            </p:cNvCxnSpPr>
            <p:nvPr/>
          </p:nvCxnSpPr>
          <p:spPr>
            <a:xfrm>
              <a:off x="7692275" y="4616394"/>
              <a:ext cx="0" cy="4346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85EF81B-36B2-452F-9B9D-F22B661E21D3}"/>
                </a:ext>
              </a:extLst>
            </p:cNvPr>
            <p:cNvCxnSpPr>
              <a:cxnSpLocks/>
            </p:cNvCxnSpPr>
            <p:nvPr/>
          </p:nvCxnSpPr>
          <p:spPr>
            <a:xfrm>
              <a:off x="7692275" y="5036842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1E74BB6-0CB6-4B1E-9EED-401C2B0348D0}"/>
                </a:ext>
              </a:extLst>
            </p:cNvPr>
            <p:cNvCxnSpPr>
              <a:cxnSpLocks/>
            </p:cNvCxnSpPr>
            <p:nvPr/>
          </p:nvCxnSpPr>
          <p:spPr>
            <a:xfrm>
              <a:off x="7692275" y="5036842"/>
              <a:ext cx="0" cy="4346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6A50B65-0594-44DB-84F4-35162A8DDED7}"/>
                </a:ext>
              </a:extLst>
            </p:cNvPr>
            <p:cNvCxnSpPr>
              <a:cxnSpLocks/>
            </p:cNvCxnSpPr>
            <p:nvPr/>
          </p:nvCxnSpPr>
          <p:spPr>
            <a:xfrm>
              <a:off x="7692275" y="5457290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C7D6B07-0715-414D-9BBC-CA284C7D6355}"/>
                </a:ext>
              </a:extLst>
            </p:cNvPr>
            <p:cNvCxnSpPr>
              <a:cxnSpLocks/>
            </p:cNvCxnSpPr>
            <p:nvPr/>
          </p:nvCxnSpPr>
          <p:spPr>
            <a:xfrm>
              <a:off x="7691869" y="5436796"/>
              <a:ext cx="0" cy="4346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7446C58-D13E-463C-8795-D11E68FE7D86}"/>
                </a:ext>
              </a:extLst>
            </p:cNvPr>
            <p:cNvCxnSpPr>
              <a:cxnSpLocks/>
            </p:cNvCxnSpPr>
            <p:nvPr/>
          </p:nvCxnSpPr>
          <p:spPr>
            <a:xfrm>
              <a:off x="7691869" y="5857244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2DEEB87-2B2E-451F-A932-0B07B52A08C1}"/>
                </a:ext>
              </a:extLst>
            </p:cNvPr>
            <p:cNvCxnSpPr>
              <a:cxnSpLocks/>
            </p:cNvCxnSpPr>
            <p:nvPr/>
          </p:nvCxnSpPr>
          <p:spPr>
            <a:xfrm>
              <a:off x="7685822" y="5841378"/>
              <a:ext cx="0" cy="4346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9D3F901-B1F6-4D35-8863-6CCADEDFB3B1}"/>
                </a:ext>
              </a:extLst>
            </p:cNvPr>
            <p:cNvCxnSpPr>
              <a:cxnSpLocks/>
            </p:cNvCxnSpPr>
            <p:nvPr/>
          </p:nvCxnSpPr>
          <p:spPr>
            <a:xfrm>
              <a:off x="7685822" y="6261826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F3A81C1-8B9A-4EA0-92AC-7C108802B9F6}"/>
                </a:ext>
              </a:extLst>
            </p:cNvPr>
            <p:cNvCxnSpPr>
              <a:cxnSpLocks/>
            </p:cNvCxnSpPr>
            <p:nvPr/>
          </p:nvCxnSpPr>
          <p:spPr>
            <a:xfrm>
              <a:off x="7685822" y="6256088"/>
              <a:ext cx="0" cy="4346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169C9B0-D6F2-439A-8B85-FEDB2D35E717}"/>
                </a:ext>
              </a:extLst>
            </p:cNvPr>
            <p:cNvCxnSpPr>
              <a:cxnSpLocks/>
            </p:cNvCxnSpPr>
            <p:nvPr/>
          </p:nvCxnSpPr>
          <p:spPr>
            <a:xfrm>
              <a:off x="7685822" y="6676536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F79351C4-2564-4D69-B384-77E240856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604" y="930274"/>
            <a:ext cx="1619250" cy="147637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8F1C13D-3BD8-4C48-9FED-BFA7ABCCDE39}"/>
              </a:ext>
            </a:extLst>
          </p:cNvPr>
          <p:cNvSpPr/>
          <p:nvPr/>
        </p:nvSpPr>
        <p:spPr>
          <a:xfrm>
            <a:off x="1133060" y="854765"/>
            <a:ext cx="1500809" cy="15405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6B0497C-B317-4410-9E76-7462978CD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742" y="226046"/>
            <a:ext cx="3987850" cy="23283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008BC89-43A6-4F9E-8440-7BA92EFC2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997" y="3241330"/>
            <a:ext cx="6858523" cy="22053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605471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CC9D2-F627-4B53-88A1-453124A7A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Building Multi-language Reports in 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F8AE5-7181-47F1-8C58-C87721BAD5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52431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Building multi-language reports is tricky and non-intuitive</a:t>
            </a:r>
          </a:p>
          <a:p>
            <a:pPr lvl="1"/>
            <a:r>
              <a:rPr lang="en-US" dirty="0"/>
              <a:t>Some parts of Power BI are designed to support localization, others are not</a:t>
            </a:r>
          </a:p>
          <a:p>
            <a:pPr lvl="1"/>
            <a:r>
              <a:rPr lang="en-US" dirty="0"/>
              <a:t>Adding localization support requires advanced tooling and/or custom code</a:t>
            </a:r>
          </a:p>
          <a:p>
            <a:pPr lvl="1"/>
            <a:r>
              <a:rPr lang="en-US" dirty="0"/>
              <a:t>Some aspects of building multi-language reports require developer-level knowledge</a:t>
            </a:r>
          </a:p>
          <a:p>
            <a:pPr lvl="1"/>
            <a:endParaRPr lang="en-US" dirty="0"/>
          </a:p>
          <a:p>
            <a:r>
              <a:rPr lang="en-US" dirty="0"/>
              <a:t>How does the Power BI report development process change?</a:t>
            </a:r>
          </a:p>
          <a:p>
            <a:pPr lvl="1"/>
            <a:r>
              <a:rPr lang="en-US" dirty="0"/>
              <a:t>Report authors must avoid features &amp; techniques that do not support localization</a:t>
            </a:r>
          </a:p>
          <a:p>
            <a:pPr lvl="1"/>
            <a:r>
              <a:rPr lang="en-US" dirty="0"/>
              <a:t>Learning </a:t>
            </a:r>
            <a:r>
              <a:rPr lang="en-US" b="1" dirty="0"/>
              <a:t>What Not To Do</a:t>
            </a:r>
            <a:r>
              <a:rPr lang="en-US" dirty="0"/>
              <a:t> is more important than learning </a:t>
            </a:r>
            <a:r>
              <a:rPr lang="en-US" b="1" dirty="0"/>
              <a:t>What To Do</a:t>
            </a:r>
          </a:p>
          <a:p>
            <a:pPr lvl="1"/>
            <a:r>
              <a:rPr lang="en-US" dirty="0"/>
              <a:t>Many existing Power BI reports will require redesign from ground up</a:t>
            </a:r>
          </a:p>
        </p:txBody>
      </p:sp>
    </p:spTree>
    <p:extLst>
      <p:ext uri="{BB962C8B-B14F-4D97-AF65-F5344CB8AC3E}">
        <p14:creationId xmlns:p14="http://schemas.microsoft.com/office/powerpoint/2010/main" val="26269775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7FE911-4C9E-4503-85D3-6D92DFF05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Object Model (TOM)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4A79D4-DF1C-4E35-973E-E0113582C7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TOM is extension of Analysis Management Object (AMO) client library</a:t>
            </a:r>
          </a:p>
          <a:p>
            <a:pPr lvl="1"/>
            <a:r>
              <a:rPr lang="en-US" dirty="0"/>
              <a:t>Created to support programming tabular model databases in SQL Analysis Services</a:t>
            </a:r>
          </a:p>
          <a:p>
            <a:pPr lvl="1"/>
            <a:r>
              <a:rPr lang="en-US" dirty="0"/>
              <a:t>Updated to support programming datasets in Power BI Desktop and the Power BI Service</a:t>
            </a:r>
          </a:p>
          <a:p>
            <a:r>
              <a:rPr lang="en-US" dirty="0"/>
              <a:t>TOM provides a programmatic way to view/edit data models</a:t>
            </a:r>
          </a:p>
          <a:p>
            <a:pPr lvl="1"/>
            <a:r>
              <a:rPr lang="en-US" dirty="0"/>
              <a:t>Creating models</a:t>
            </a:r>
          </a:p>
          <a:p>
            <a:pPr lvl="1"/>
            <a:r>
              <a:rPr lang="en-US" dirty="0"/>
              <a:t>importing and refreshing data</a:t>
            </a:r>
          </a:p>
          <a:p>
            <a:pPr lvl="1"/>
            <a:r>
              <a:rPr lang="en-US" dirty="0"/>
              <a:t>Assigning roles and permissions</a:t>
            </a:r>
          </a:p>
          <a:p>
            <a:pPr lvl="1"/>
            <a:r>
              <a:rPr lang="en-US" dirty="0"/>
              <a:t>Adding support for secondary cultures/languages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797FB2A-3C3A-49F8-A250-F377B5631AB5}"/>
              </a:ext>
            </a:extLst>
          </p:cNvPr>
          <p:cNvGrpSpPr/>
          <p:nvPr/>
        </p:nvGrpSpPr>
        <p:grpSpPr>
          <a:xfrm>
            <a:off x="7364632" y="3296519"/>
            <a:ext cx="2949762" cy="3340950"/>
            <a:chOff x="6815991" y="3242730"/>
            <a:chExt cx="3156013" cy="357455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2D4C79-A308-42AA-982A-B439A6E12AD2}"/>
                </a:ext>
              </a:extLst>
            </p:cNvPr>
            <p:cNvSpPr/>
            <p:nvPr/>
          </p:nvSpPr>
          <p:spPr>
            <a:xfrm>
              <a:off x="6815991" y="3242730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Server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7161FD-203C-47C1-8A7B-7076BED782A2}"/>
                </a:ext>
              </a:extLst>
            </p:cNvPr>
            <p:cNvSpPr/>
            <p:nvPr/>
          </p:nvSpPr>
          <p:spPr>
            <a:xfrm>
              <a:off x="7153343" y="3651426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Database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CE340E6-2551-4877-B6A6-F980786E7F09}"/>
                </a:ext>
              </a:extLst>
            </p:cNvPr>
            <p:cNvSpPr/>
            <p:nvPr/>
          </p:nvSpPr>
          <p:spPr>
            <a:xfrm>
              <a:off x="7502532" y="4060121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Model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419CAE8-85D9-4FB1-A879-990287E9607B}"/>
                </a:ext>
              </a:extLst>
            </p:cNvPr>
            <p:cNvSpPr/>
            <p:nvPr/>
          </p:nvSpPr>
          <p:spPr>
            <a:xfrm>
              <a:off x="7921262" y="4468815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DataSource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845B11-847B-4100-81A2-36A1FA5BA363}"/>
                </a:ext>
              </a:extLst>
            </p:cNvPr>
            <p:cNvSpPr/>
            <p:nvPr/>
          </p:nvSpPr>
          <p:spPr>
            <a:xfrm>
              <a:off x="7921262" y="4877509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Table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B273691-D2D8-4817-9B9D-8EE873C9069C}"/>
                </a:ext>
              </a:extLst>
            </p:cNvPr>
            <p:cNvSpPr/>
            <p:nvPr/>
          </p:nvSpPr>
          <p:spPr>
            <a:xfrm>
              <a:off x="7921262" y="5286203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Relationship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D927BD8-EE82-4385-806B-8676774FFB5B}"/>
                </a:ext>
              </a:extLst>
            </p:cNvPr>
            <p:cNvSpPr/>
            <p:nvPr/>
          </p:nvSpPr>
          <p:spPr>
            <a:xfrm>
              <a:off x="7921262" y="5694896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Perspective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13EF8D9-B521-46AC-851D-0E881D8C4992}"/>
                </a:ext>
              </a:extLst>
            </p:cNvPr>
            <p:cNvSpPr/>
            <p:nvPr/>
          </p:nvSpPr>
          <p:spPr>
            <a:xfrm>
              <a:off x="7921262" y="6103590"/>
              <a:ext cx="2050742" cy="30499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Culture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271C01-E52C-40C5-A921-E536A38E350A}"/>
                </a:ext>
              </a:extLst>
            </p:cNvPr>
            <p:cNvSpPr/>
            <p:nvPr/>
          </p:nvSpPr>
          <p:spPr>
            <a:xfrm>
              <a:off x="7921262" y="6512286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Role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8DEED13-844B-40F4-9235-F16472203BD9}"/>
                </a:ext>
              </a:extLst>
            </p:cNvPr>
            <p:cNvCxnSpPr>
              <a:cxnSpLocks/>
            </p:cNvCxnSpPr>
            <p:nvPr/>
          </p:nvCxnSpPr>
          <p:spPr>
            <a:xfrm>
              <a:off x="6909320" y="3547727"/>
              <a:ext cx="0" cy="2655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8196629-3622-40DD-AB27-5C2F3C1204B7}"/>
                </a:ext>
              </a:extLst>
            </p:cNvPr>
            <p:cNvCxnSpPr/>
            <p:nvPr/>
          </p:nvCxnSpPr>
          <p:spPr>
            <a:xfrm>
              <a:off x="6909320" y="3799003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88C3FD0-2AF1-454D-AE7E-4649AF35506D}"/>
                </a:ext>
              </a:extLst>
            </p:cNvPr>
            <p:cNvCxnSpPr>
              <a:cxnSpLocks/>
            </p:cNvCxnSpPr>
            <p:nvPr/>
          </p:nvCxnSpPr>
          <p:spPr>
            <a:xfrm>
              <a:off x="7265555" y="3956423"/>
              <a:ext cx="0" cy="2655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368E53C-2660-42C5-8941-947B8AEC5AD2}"/>
                </a:ext>
              </a:extLst>
            </p:cNvPr>
            <p:cNvCxnSpPr>
              <a:cxnSpLocks/>
            </p:cNvCxnSpPr>
            <p:nvPr/>
          </p:nvCxnSpPr>
          <p:spPr>
            <a:xfrm>
              <a:off x="7265555" y="4207699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048C1CE-0707-4B88-A380-D659D4281A1D}"/>
                </a:ext>
              </a:extLst>
            </p:cNvPr>
            <p:cNvCxnSpPr>
              <a:cxnSpLocks/>
            </p:cNvCxnSpPr>
            <p:nvPr/>
          </p:nvCxnSpPr>
          <p:spPr>
            <a:xfrm>
              <a:off x="7690370" y="4365118"/>
              <a:ext cx="0" cy="2655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C737CC8-2FA5-4324-A6D5-D55A9CBF7AD3}"/>
                </a:ext>
              </a:extLst>
            </p:cNvPr>
            <p:cNvCxnSpPr>
              <a:cxnSpLocks/>
            </p:cNvCxnSpPr>
            <p:nvPr/>
          </p:nvCxnSpPr>
          <p:spPr>
            <a:xfrm>
              <a:off x="7690370" y="4616394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123F79B-5396-4A9D-A36B-231A42086F5E}"/>
                </a:ext>
              </a:extLst>
            </p:cNvPr>
            <p:cNvCxnSpPr>
              <a:cxnSpLocks/>
            </p:cNvCxnSpPr>
            <p:nvPr/>
          </p:nvCxnSpPr>
          <p:spPr>
            <a:xfrm>
              <a:off x="7692275" y="4616394"/>
              <a:ext cx="0" cy="4346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F30DA66-8E0E-4848-AB58-C4E03F252F33}"/>
                </a:ext>
              </a:extLst>
            </p:cNvPr>
            <p:cNvCxnSpPr>
              <a:cxnSpLocks/>
            </p:cNvCxnSpPr>
            <p:nvPr/>
          </p:nvCxnSpPr>
          <p:spPr>
            <a:xfrm>
              <a:off x="7692275" y="5036842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F3AF86A-44B8-462B-98DD-6CCC626B706E}"/>
                </a:ext>
              </a:extLst>
            </p:cNvPr>
            <p:cNvCxnSpPr>
              <a:cxnSpLocks/>
            </p:cNvCxnSpPr>
            <p:nvPr/>
          </p:nvCxnSpPr>
          <p:spPr>
            <a:xfrm>
              <a:off x="7692275" y="5036842"/>
              <a:ext cx="0" cy="4346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1082FC7-F1B9-407A-9DA5-B52036A58FBF}"/>
                </a:ext>
              </a:extLst>
            </p:cNvPr>
            <p:cNvCxnSpPr>
              <a:cxnSpLocks/>
            </p:cNvCxnSpPr>
            <p:nvPr/>
          </p:nvCxnSpPr>
          <p:spPr>
            <a:xfrm>
              <a:off x="7692275" y="5457290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6369D34-A345-416E-A9DF-7C1A1985F863}"/>
                </a:ext>
              </a:extLst>
            </p:cNvPr>
            <p:cNvCxnSpPr>
              <a:cxnSpLocks/>
            </p:cNvCxnSpPr>
            <p:nvPr/>
          </p:nvCxnSpPr>
          <p:spPr>
            <a:xfrm>
              <a:off x="7691869" y="5436796"/>
              <a:ext cx="0" cy="4346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A931DF-C9F9-4FA9-B842-A799A61229B7}"/>
                </a:ext>
              </a:extLst>
            </p:cNvPr>
            <p:cNvCxnSpPr>
              <a:cxnSpLocks/>
            </p:cNvCxnSpPr>
            <p:nvPr/>
          </p:nvCxnSpPr>
          <p:spPr>
            <a:xfrm>
              <a:off x="7691869" y="5857244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88AAF9B-D4FC-484D-9BF9-A056417585B4}"/>
                </a:ext>
              </a:extLst>
            </p:cNvPr>
            <p:cNvCxnSpPr>
              <a:cxnSpLocks/>
            </p:cNvCxnSpPr>
            <p:nvPr/>
          </p:nvCxnSpPr>
          <p:spPr>
            <a:xfrm>
              <a:off x="7685822" y="5841378"/>
              <a:ext cx="0" cy="4346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53A92CD-36A2-42D5-8DAF-A70DA5E74C26}"/>
                </a:ext>
              </a:extLst>
            </p:cNvPr>
            <p:cNvCxnSpPr>
              <a:cxnSpLocks/>
            </p:cNvCxnSpPr>
            <p:nvPr/>
          </p:nvCxnSpPr>
          <p:spPr>
            <a:xfrm>
              <a:off x="7685822" y="6261826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8272D1C-7AD0-469B-A072-371C7C703DFC}"/>
                </a:ext>
              </a:extLst>
            </p:cNvPr>
            <p:cNvCxnSpPr>
              <a:cxnSpLocks/>
            </p:cNvCxnSpPr>
            <p:nvPr/>
          </p:nvCxnSpPr>
          <p:spPr>
            <a:xfrm>
              <a:off x="7685822" y="6256088"/>
              <a:ext cx="0" cy="4346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D981472-232A-4873-9C6A-DD115612B5A7}"/>
                </a:ext>
              </a:extLst>
            </p:cNvPr>
            <p:cNvCxnSpPr>
              <a:cxnSpLocks/>
            </p:cNvCxnSpPr>
            <p:nvPr/>
          </p:nvCxnSpPr>
          <p:spPr>
            <a:xfrm>
              <a:off x="7685822" y="6676536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2908293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57FA4-32BA-47D5-B19B-63CEFA0B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Metadata Translations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19C8DE4A-34F7-4374-885B-C34375E23F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800493"/>
          </a:xfrm>
        </p:spPr>
        <p:txBody>
          <a:bodyPr/>
          <a:lstStyle/>
          <a:p>
            <a:r>
              <a:rPr lang="en-US" dirty="0"/>
              <a:t>When you create a new PBIX project…</a:t>
            </a:r>
          </a:p>
          <a:p>
            <a:pPr lvl="1"/>
            <a:r>
              <a:rPr lang="en-US" dirty="0"/>
              <a:t>It has a default culture (</a:t>
            </a:r>
            <a:r>
              <a:rPr lang="en-US" dirty="0" err="1"/>
              <a:t>en</a:t>
            </a:r>
            <a:r>
              <a:rPr lang="en-US" dirty="0"/>
              <a:t>-US) but contains no translations</a:t>
            </a:r>
          </a:p>
          <a:p>
            <a:pPr lvl="1"/>
            <a:r>
              <a:rPr lang="en-US" dirty="0"/>
              <a:t>You must add translations for each spoken language 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578EA6-61FA-4EE1-961C-D0E1A5228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128" y="2754957"/>
            <a:ext cx="2650472" cy="19241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77BAF0-8D5D-4240-A0D2-2A3CE307D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314" y="2748591"/>
            <a:ext cx="4238461" cy="38899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F0EFE7-8F0D-438F-BB84-6545D129ABCE}"/>
              </a:ext>
            </a:extLst>
          </p:cNvPr>
          <p:cNvSpPr/>
          <p:nvPr/>
        </p:nvSpPr>
        <p:spPr>
          <a:xfrm>
            <a:off x="1312916" y="2635999"/>
            <a:ext cx="1745793" cy="2398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1A330A-6B0D-48B6-955A-F73FACA3FC1B}"/>
              </a:ext>
            </a:extLst>
          </p:cNvPr>
          <p:cNvSpPr/>
          <p:nvPr/>
        </p:nvSpPr>
        <p:spPr>
          <a:xfrm>
            <a:off x="1600103" y="2957392"/>
            <a:ext cx="1745793" cy="2398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Database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688686-E261-443F-B671-499585EE50D3}"/>
              </a:ext>
            </a:extLst>
          </p:cNvPr>
          <p:cNvSpPr/>
          <p:nvPr/>
        </p:nvSpPr>
        <p:spPr>
          <a:xfrm>
            <a:off x="1897368" y="3278786"/>
            <a:ext cx="1745793" cy="2398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21AC07-A9F3-4FC5-8E75-A6E62FA0FEBC}"/>
              </a:ext>
            </a:extLst>
          </p:cNvPr>
          <p:cNvSpPr/>
          <p:nvPr/>
        </p:nvSpPr>
        <p:spPr>
          <a:xfrm>
            <a:off x="2248164" y="4962704"/>
            <a:ext cx="1745793" cy="2398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Culture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9B7E6E-198B-44BB-A16A-432775FBC235}"/>
              </a:ext>
            </a:extLst>
          </p:cNvPr>
          <p:cNvCxnSpPr>
            <a:cxnSpLocks/>
          </p:cNvCxnSpPr>
          <p:nvPr/>
        </p:nvCxnSpPr>
        <p:spPr>
          <a:xfrm>
            <a:off x="1392366" y="2875845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340C1D-A023-4D56-90B7-E39F890B707E}"/>
              </a:ext>
            </a:extLst>
          </p:cNvPr>
          <p:cNvCxnSpPr/>
          <p:nvPr/>
        </p:nvCxnSpPr>
        <p:spPr>
          <a:xfrm>
            <a:off x="1392366" y="3073446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4CC4B1-E7BD-472D-8CC3-8B64F0ED6D85}"/>
              </a:ext>
            </a:extLst>
          </p:cNvPr>
          <p:cNvCxnSpPr>
            <a:cxnSpLocks/>
          </p:cNvCxnSpPr>
          <p:nvPr/>
        </p:nvCxnSpPr>
        <p:spPr>
          <a:xfrm>
            <a:off x="1695629" y="3197239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476816-0C17-44FC-A5CD-1AD7F3A42883}"/>
              </a:ext>
            </a:extLst>
          </p:cNvPr>
          <p:cNvCxnSpPr>
            <a:cxnSpLocks/>
          </p:cNvCxnSpPr>
          <p:nvPr/>
        </p:nvCxnSpPr>
        <p:spPr>
          <a:xfrm>
            <a:off x="1695629" y="3394840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682D41-46B4-499A-831A-15FC3AF0244C}"/>
              </a:ext>
            </a:extLst>
          </p:cNvPr>
          <p:cNvCxnSpPr>
            <a:cxnSpLocks/>
          </p:cNvCxnSpPr>
          <p:nvPr/>
        </p:nvCxnSpPr>
        <p:spPr>
          <a:xfrm>
            <a:off x="2058895" y="3518632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C4FE3C-AE45-4A13-8B65-DFABD77167C6}"/>
              </a:ext>
            </a:extLst>
          </p:cNvPr>
          <p:cNvCxnSpPr>
            <a:cxnSpLocks/>
          </p:cNvCxnSpPr>
          <p:nvPr/>
        </p:nvCxnSpPr>
        <p:spPr>
          <a:xfrm>
            <a:off x="2057273" y="3759377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279A66-34D1-4914-A6D1-0B22829F9F5E}"/>
              </a:ext>
            </a:extLst>
          </p:cNvPr>
          <p:cNvCxnSpPr>
            <a:cxnSpLocks/>
          </p:cNvCxnSpPr>
          <p:nvPr/>
        </p:nvCxnSpPr>
        <p:spPr>
          <a:xfrm>
            <a:off x="2058895" y="3716233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13A92C8-6EB1-484C-AB6B-B639A52AC12E}"/>
              </a:ext>
            </a:extLst>
          </p:cNvPr>
          <p:cNvCxnSpPr>
            <a:cxnSpLocks/>
          </p:cNvCxnSpPr>
          <p:nvPr/>
        </p:nvCxnSpPr>
        <p:spPr>
          <a:xfrm>
            <a:off x="2058895" y="4046869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BF103CE-2281-42BB-AB73-1516C7F7BBE9}"/>
              </a:ext>
            </a:extLst>
          </p:cNvPr>
          <p:cNvCxnSpPr>
            <a:cxnSpLocks/>
          </p:cNvCxnSpPr>
          <p:nvPr/>
        </p:nvCxnSpPr>
        <p:spPr>
          <a:xfrm>
            <a:off x="2058895" y="4361388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2B3966-96BC-48B9-B2FE-7AC349FB1D54}"/>
              </a:ext>
            </a:extLst>
          </p:cNvPr>
          <p:cNvCxnSpPr>
            <a:cxnSpLocks/>
          </p:cNvCxnSpPr>
          <p:nvPr/>
        </p:nvCxnSpPr>
        <p:spPr>
          <a:xfrm>
            <a:off x="2058895" y="4691442"/>
            <a:ext cx="0" cy="3841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1A00883-1C85-4569-B8E9-803121B50785}"/>
              </a:ext>
            </a:extLst>
          </p:cNvPr>
          <p:cNvCxnSpPr>
            <a:cxnSpLocks/>
          </p:cNvCxnSpPr>
          <p:nvPr/>
        </p:nvCxnSpPr>
        <p:spPr>
          <a:xfrm>
            <a:off x="2046805" y="5071408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A9A3F15-74C1-45F9-BF94-4C6C21093C7D}"/>
              </a:ext>
            </a:extLst>
          </p:cNvPr>
          <p:cNvSpPr/>
          <p:nvPr/>
        </p:nvSpPr>
        <p:spPr>
          <a:xfrm>
            <a:off x="2276882" y="3645152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F074BA6-A874-40AF-9E44-65E1A0FB17BE}"/>
              </a:ext>
            </a:extLst>
          </p:cNvPr>
          <p:cNvSpPr/>
          <p:nvPr/>
        </p:nvSpPr>
        <p:spPr>
          <a:xfrm>
            <a:off x="2633346" y="3963210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Column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528C5C-C0FE-4C34-AED6-58E09B23C502}"/>
              </a:ext>
            </a:extLst>
          </p:cNvPr>
          <p:cNvSpPr/>
          <p:nvPr/>
        </p:nvSpPr>
        <p:spPr>
          <a:xfrm>
            <a:off x="2633346" y="4284602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Measure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1CE750-F132-432B-AD86-5172CE4B48FD}"/>
              </a:ext>
            </a:extLst>
          </p:cNvPr>
          <p:cNvSpPr/>
          <p:nvPr/>
        </p:nvSpPr>
        <p:spPr>
          <a:xfrm>
            <a:off x="2633346" y="4605994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Hierarchy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A4CD8B9-BC1F-42BA-B477-46E17177F613}"/>
              </a:ext>
            </a:extLst>
          </p:cNvPr>
          <p:cNvCxnSpPr>
            <a:cxnSpLocks/>
          </p:cNvCxnSpPr>
          <p:nvPr/>
        </p:nvCxnSpPr>
        <p:spPr>
          <a:xfrm>
            <a:off x="2436789" y="3884999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924C3DF-277D-4E79-A3F6-D9C5F255A813}"/>
              </a:ext>
            </a:extLst>
          </p:cNvPr>
          <p:cNvCxnSpPr>
            <a:cxnSpLocks/>
          </p:cNvCxnSpPr>
          <p:nvPr/>
        </p:nvCxnSpPr>
        <p:spPr>
          <a:xfrm>
            <a:off x="2436789" y="4082599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D96DE99-0242-4B1B-82CA-E6C68E976299}"/>
              </a:ext>
            </a:extLst>
          </p:cNvPr>
          <p:cNvCxnSpPr>
            <a:cxnSpLocks/>
          </p:cNvCxnSpPr>
          <p:nvPr/>
        </p:nvCxnSpPr>
        <p:spPr>
          <a:xfrm>
            <a:off x="2438410" y="4082599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1C5AA0-3673-4CA6-A520-94783BE34072}"/>
              </a:ext>
            </a:extLst>
          </p:cNvPr>
          <p:cNvCxnSpPr>
            <a:cxnSpLocks/>
          </p:cNvCxnSpPr>
          <p:nvPr/>
        </p:nvCxnSpPr>
        <p:spPr>
          <a:xfrm>
            <a:off x="2438410" y="4413235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2EF844B-23EE-49C0-9B7E-744C1C11BC14}"/>
              </a:ext>
            </a:extLst>
          </p:cNvPr>
          <p:cNvCxnSpPr>
            <a:cxnSpLocks/>
          </p:cNvCxnSpPr>
          <p:nvPr/>
        </p:nvCxnSpPr>
        <p:spPr>
          <a:xfrm>
            <a:off x="2438410" y="4413235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C7910D-1581-4525-BED4-348587C6A764}"/>
              </a:ext>
            </a:extLst>
          </p:cNvPr>
          <p:cNvCxnSpPr>
            <a:cxnSpLocks/>
          </p:cNvCxnSpPr>
          <p:nvPr/>
        </p:nvCxnSpPr>
        <p:spPr>
          <a:xfrm>
            <a:off x="2438410" y="4743871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2A49683-C0A9-4880-AEE9-E957B8FDB48E}"/>
              </a:ext>
            </a:extLst>
          </p:cNvPr>
          <p:cNvCxnSpPr>
            <a:cxnSpLocks/>
          </p:cNvCxnSpPr>
          <p:nvPr/>
        </p:nvCxnSpPr>
        <p:spPr>
          <a:xfrm>
            <a:off x="2438064" y="4727754"/>
            <a:ext cx="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B154E1B-589E-4BEE-9809-DDB63AC824F9}"/>
              </a:ext>
            </a:extLst>
          </p:cNvPr>
          <p:cNvGrpSpPr/>
          <p:nvPr/>
        </p:nvGrpSpPr>
        <p:grpSpPr>
          <a:xfrm>
            <a:off x="2465483" y="5199507"/>
            <a:ext cx="2710020" cy="1649501"/>
            <a:chOff x="1761395" y="4861179"/>
            <a:chExt cx="2710020" cy="1649501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BEC7CD7-3C6B-48D4-9EA9-2D32A38418AB}"/>
                </a:ext>
              </a:extLst>
            </p:cNvPr>
            <p:cNvCxnSpPr>
              <a:cxnSpLocks/>
            </p:cNvCxnSpPr>
            <p:nvPr/>
          </p:nvCxnSpPr>
          <p:spPr>
            <a:xfrm>
              <a:off x="1763017" y="4861179"/>
              <a:ext cx="0" cy="2087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79F931B-4A9D-4147-959A-F06D396EE290}"/>
                </a:ext>
              </a:extLst>
            </p:cNvPr>
            <p:cNvCxnSpPr>
              <a:cxnSpLocks/>
            </p:cNvCxnSpPr>
            <p:nvPr/>
          </p:nvCxnSpPr>
          <p:spPr>
            <a:xfrm>
              <a:off x="1761395" y="5070652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62C6C0F-DAC7-41B4-A036-505AD0525EBE}"/>
                </a:ext>
              </a:extLst>
            </p:cNvPr>
            <p:cNvSpPr/>
            <p:nvPr/>
          </p:nvSpPr>
          <p:spPr>
            <a:xfrm>
              <a:off x="1981004" y="4962681"/>
              <a:ext cx="1745793" cy="23984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Translation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2267408-41BC-494C-98C5-21D33212620E}"/>
                </a:ext>
              </a:extLst>
            </p:cNvPr>
            <p:cNvCxnSpPr>
              <a:cxnSpLocks/>
            </p:cNvCxnSpPr>
            <p:nvPr/>
          </p:nvCxnSpPr>
          <p:spPr>
            <a:xfrm>
              <a:off x="2161216" y="5209343"/>
              <a:ext cx="0" cy="2087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A5C9E11-1859-403F-AB91-7483CD4D8C01}"/>
                </a:ext>
              </a:extLst>
            </p:cNvPr>
            <p:cNvCxnSpPr>
              <a:cxnSpLocks/>
            </p:cNvCxnSpPr>
            <p:nvPr/>
          </p:nvCxnSpPr>
          <p:spPr>
            <a:xfrm>
              <a:off x="2159594" y="5418816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76FEF61-0AA3-4682-8D74-082E1200B657}"/>
                </a:ext>
              </a:extLst>
            </p:cNvPr>
            <p:cNvSpPr/>
            <p:nvPr/>
          </p:nvSpPr>
          <p:spPr>
            <a:xfrm>
              <a:off x="2369157" y="5295294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Table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76DA2F4-3B3E-4151-B4C6-9B1A1E2ADCDA}"/>
                </a:ext>
              </a:extLst>
            </p:cNvPr>
            <p:cNvSpPr/>
            <p:nvPr/>
          </p:nvSpPr>
          <p:spPr>
            <a:xfrm>
              <a:off x="2725622" y="5628049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Column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044E86B-0550-4167-B887-B3158A0A72A4}"/>
                </a:ext>
              </a:extLst>
            </p:cNvPr>
            <p:cNvSpPr/>
            <p:nvPr/>
          </p:nvSpPr>
          <p:spPr>
            <a:xfrm>
              <a:off x="2725622" y="5949441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Measure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5BB73FB-868E-42D8-BAEC-3F33A2CD7940}"/>
                </a:ext>
              </a:extLst>
            </p:cNvPr>
            <p:cNvSpPr/>
            <p:nvPr/>
          </p:nvSpPr>
          <p:spPr>
            <a:xfrm>
              <a:off x="2725622" y="6270834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Hierarchy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C5CB2D3-B1F9-4458-ADAE-00AF0ABC580E}"/>
                </a:ext>
              </a:extLst>
            </p:cNvPr>
            <p:cNvCxnSpPr>
              <a:cxnSpLocks/>
            </p:cNvCxnSpPr>
            <p:nvPr/>
          </p:nvCxnSpPr>
          <p:spPr>
            <a:xfrm>
              <a:off x="2529064" y="5535140"/>
              <a:ext cx="0" cy="2087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70A1599-336A-4350-8946-0B95479E29B7}"/>
                </a:ext>
              </a:extLst>
            </p:cNvPr>
            <p:cNvCxnSpPr>
              <a:cxnSpLocks/>
            </p:cNvCxnSpPr>
            <p:nvPr/>
          </p:nvCxnSpPr>
          <p:spPr>
            <a:xfrm>
              <a:off x="2529064" y="5732741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153EECE-DD2B-444A-8674-A50C867B4DDF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5732741"/>
              <a:ext cx="0" cy="3418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61D808B-4BCC-41B5-A067-8C2B986128BC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6063377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F8CB122-A0BA-452D-A54E-9267DAD3856A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6063377"/>
              <a:ext cx="0" cy="3418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8AA72D1-9143-4A72-81D8-C52AD79BBBC2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6394012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9BCE7DA-F823-4E42-9BC7-3B939E867279}"/>
                </a:ext>
              </a:extLst>
            </p:cNvPr>
            <p:cNvCxnSpPr>
              <a:cxnSpLocks/>
            </p:cNvCxnSpPr>
            <p:nvPr/>
          </p:nvCxnSpPr>
          <p:spPr>
            <a:xfrm>
              <a:off x="2530340" y="6377896"/>
              <a:ext cx="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55531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7571D-0707-4BC0-8B1E-31DC191CF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Secondary Cultures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DDAD1-A09C-4B1E-A3DF-6FBB16A846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969496"/>
          </a:xfrm>
        </p:spPr>
        <p:txBody>
          <a:bodyPr/>
          <a:lstStyle/>
          <a:p>
            <a:r>
              <a:rPr lang="en-US" dirty="0"/>
              <a:t>Translations must be added for each required language</a:t>
            </a:r>
          </a:p>
          <a:p>
            <a:pPr lvl="1"/>
            <a:r>
              <a:rPr lang="en-US" dirty="0"/>
              <a:t>Contains </a:t>
            </a:r>
            <a:r>
              <a:rPr lang="en-US" b="1" dirty="0" err="1"/>
              <a:t>translatedCaption</a:t>
            </a:r>
            <a:r>
              <a:rPr lang="en-US" dirty="0"/>
              <a:t> for each translated string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D0B007-1727-40A2-8DD6-B46E97DAB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88" y="2350360"/>
            <a:ext cx="5497008" cy="44064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89958144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15247-6139-4DBB-9A1A-15D4C083C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Translations using Tabular Editor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842B48-88FA-4753-A140-87062064EC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61665"/>
          </a:xfrm>
        </p:spPr>
        <p:txBody>
          <a:bodyPr/>
          <a:lstStyle/>
          <a:p>
            <a:r>
              <a:rPr lang="en-US" dirty="0"/>
              <a:t>Tabular Editor can be used to add cultures and populate translations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07B3B-FE40-4A78-B422-4132217919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26"/>
          <a:stretch/>
        </p:blipFill>
        <p:spPr>
          <a:xfrm>
            <a:off x="643847" y="2209903"/>
            <a:ext cx="6034977" cy="37336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C2D630-FED8-4B14-915D-EFCE8F20C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852" y="2220343"/>
            <a:ext cx="4670788" cy="37441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FEFCEC59-34D7-45F6-8718-70AFD61B9275}"/>
              </a:ext>
            </a:extLst>
          </p:cNvPr>
          <p:cNvSpPr/>
          <p:nvPr/>
        </p:nvSpPr>
        <p:spPr>
          <a:xfrm>
            <a:off x="5476461" y="4194310"/>
            <a:ext cx="1719470" cy="695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730264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45C4D-C21F-451A-BC09-CD14E414B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Exporting/Importing Metadata Translations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891EBD-A066-480C-9C60-4EEC0B865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862048"/>
          </a:xfrm>
        </p:spPr>
        <p:txBody>
          <a:bodyPr/>
          <a:lstStyle/>
          <a:p>
            <a:r>
              <a:rPr lang="en-US" dirty="0"/>
              <a:t>Tabular Editor supports exporting/importing translations</a:t>
            </a:r>
          </a:p>
          <a:p>
            <a:pPr lvl="1"/>
            <a:r>
              <a:rPr lang="en-US" dirty="0"/>
              <a:t>Export metadata after populating translations for default language</a:t>
            </a:r>
          </a:p>
          <a:p>
            <a:pPr lvl="1"/>
            <a:r>
              <a:rPr lang="en-US" dirty="0"/>
              <a:t>Design workflow with human translators to add translations</a:t>
            </a:r>
          </a:p>
          <a:p>
            <a:pPr lvl="1"/>
            <a:r>
              <a:rPr lang="en-US" dirty="0"/>
              <a:t>Import updated translation back into PBIX project using Tabular Editor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2BDBC1-17DE-4495-B6B3-50FEB9BAB4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198" b="38128"/>
          <a:stretch/>
        </p:blipFill>
        <p:spPr>
          <a:xfrm>
            <a:off x="406775" y="3306619"/>
            <a:ext cx="2973116" cy="103033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6BB1E8-F09A-49E4-BD6B-21BE8554D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861" y="3400571"/>
            <a:ext cx="3719480" cy="34136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FAB3B6-0CC7-4923-B22A-5F0DA48F9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292" y="3403440"/>
            <a:ext cx="4308075" cy="34533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64708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57DB55-E9FB-4F03-B46B-68D3659D0829}"/>
              </a:ext>
            </a:extLst>
          </p:cNvPr>
          <p:cNvSpPr/>
          <p:nvPr/>
        </p:nvSpPr>
        <p:spPr>
          <a:xfrm>
            <a:off x="995680" y="2072640"/>
            <a:ext cx="11236960" cy="4023360"/>
          </a:xfrm>
          <a:prstGeom prst="rect">
            <a:avLst/>
          </a:prstGeom>
          <a:solidFill>
            <a:srgbClr val="F7F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815247-6139-4DBB-9A1A-15D4C083C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Translations using Tabular Editor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842B48-88FA-4753-A140-87062064EC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61665"/>
          </a:xfrm>
        </p:spPr>
        <p:txBody>
          <a:bodyPr/>
          <a:lstStyle/>
          <a:p>
            <a:r>
              <a:rPr lang="en-US" dirty="0"/>
              <a:t>Tabular Editor can be used to add cultures and populate translations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07B3B-FE40-4A78-B422-4132217919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26"/>
          <a:stretch/>
        </p:blipFill>
        <p:spPr>
          <a:xfrm>
            <a:off x="1324567" y="2311504"/>
            <a:ext cx="5787433" cy="35805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5FB8704-C40E-483D-A32A-1BA2EDE6B8BF}"/>
              </a:ext>
            </a:extLst>
          </p:cNvPr>
          <p:cNvGrpSpPr/>
          <p:nvPr/>
        </p:nvGrpSpPr>
        <p:grpSpPr>
          <a:xfrm>
            <a:off x="7457441" y="2306320"/>
            <a:ext cx="4511040" cy="3570863"/>
            <a:chOff x="6918960" y="2377440"/>
            <a:chExt cx="5069841" cy="40132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E6C67F-1B73-46D6-BA6A-66040645BD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3138"/>
            <a:stretch/>
          </p:blipFill>
          <p:spPr>
            <a:xfrm>
              <a:off x="6947535" y="2735579"/>
              <a:ext cx="5041266" cy="3655061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3186A8-5844-4A14-A06D-BE031146AECC}"/>
                </a:ext>
              </a:extLst>
            </p:cNvPr>
            <p:cNvSpPr/>
            <p:nvPr/>
          </p:nvSpPr>
          <p:spPr>
            <a:xfrm>
              <a:off x="6918960" y="2377440"/>
              <a:ext cx="5039360" cy="36576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Back from translators</a:t>
              </a:r>
            </a:p>
          </p:txBody>
        </p:sp>
      </p:grpSp>
      <p:sp>
        <p:nvSpPr>
          <p:cNvPr id="5" name="Arrow: Right 4">
            <a:extLst>
              <a:ext uri="{FF2B5EF4-FFF2-40B4-BE49-F238E27FC236}">
                <a16:creationId xmlns:a16="http://schemas.microsoft.com/office/drawing/2014/main" id="{FEFCEC59-34D7-45F6-8718-70AFD61B9275}"/>
              </a:ext>
            </a:extLst>
          </p:cNvPr>
          <p:cNvSpPr/>
          <p:nvPr/>
        </p:nvSpPr>
        <p:spPr>
          <a:xfrm flipH="1">
            <a:off x="6352649" y="4113030"/>
            <a:ext cx="1501030" cy="695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Import</a:t>
            </a:r>
          </a:p>
        </p:txBody>
      </p:sp>
    </p:spTree>
    <p:extLst>
      <p:ext uri="{BB962C8B-B14F-4D97-AF65-F5344CB8AC3E}">
        <p14:creationId xmlns:p14="http://schemas.microsoft.com/office/powerpoint/2010/main" val="2055471913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7D468-0420-4CCF-A4B2-7FC63EB67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Translations Builder sample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B0C83-FB17-46A5-BE98-CD176E99FC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615827"/>
          </a:xfrm>
        </p:spPr>
        <p:txBody>
          <a:bodyPr/>
          <a:lstStyle/>
          <a:p>
            <a:r>
              <a:rPr lang="en-US" dirty="0"/>
              <a:t>C# console application which programs TOM to add translations</a:t>
            </a:r>
          </a:p>
          <a:p>
            <a:pPr lvl="1"/>
            <a:r>
              <a:rPr lang="en-US" dirty="0"/>
              <a:t>Provides code to populate translations of default culture</a:t>
            </a:r>
          </a:p>
          <a:p>
            <a:pPr lvl="1"/>
            <a:r>
              <a:rPr lang="en-US" dirty="0"/>
              <a:t>Provides code to add secondary cultures and populate their translations</a:t>
            </a:r>
          </a:p>
          <a:p>
            <a:pPr lvl="1"/>
            <a:r>
              <a:rPr lang="en-US" dirty="0"/>
              <a:t>Calls to Microsoft Translator Service to create starting set of translations for each language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D5BFA4-8D07-425C-9D6A-A0C4A082C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881" y="3036813"/>
            <a:ext cx="4581525" cy="35242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5560632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4344B5-4459-4D24-B167-E4F601CD9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TranslationsManager class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6944D9-514A-4D9D-BC9D-51AD89CD64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61665"/>
          </a:xfrm>
        </p:spPr>
        <p:txBody>
          <a:bodyPr/>
          <a:lstStyle/>
          <a:p>
            <a:r>
              <a:rPr lang="en-US" dirty="0"/>
              <a:t>TranslationsManager class contains logic to add cultures and add translations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49BF2-7B77-4731-882E-1FCB36A64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899" y="1884609"/>
            <a:ext cx="5125608" cy="47958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41783827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B0C4-45A6-4A62-916D-4EFC02BBC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TranslationsManager.PopulateDefaultCultureTranslations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A92216-DB75-47A2-88FF-7FEFA97E95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61665"/>
          </a:xfrm>
        </p:spPr>
        <p:txBody>
          <a:bodyPr/>
          <a:lstStyle/>
          <a:p>
            <a:r>
              <a:rPr lang="en-US" dirty="0"/>
              <a:t>This code adds translation to the default culture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628995-CE8B-4239-8FF0-593868A82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59" y="1891592"/>
            <a:ext cx="6480837" cy="45174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1F3EB9-BCEE-459D-8C8A-254BF38B64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259"/>
          <a:stretch/>
        </p:blipFill>
        <p:spPr>
          <a:xfrm>
            <a:off x="7676516" y="1878837"/>
            <a:ext cx="4232201" cy="45661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9697544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3606B-FBB2-4FE6-8B3A-C3F0EA6D7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TranslatorService class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31B16-8357-4421-85D3-DA28FD63F6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523220"/>
          </a:xfrm>
        </p:spPr>
        <p:txBody>
          <a:bodyPr/>
          <a:lstStyle/>
          <a:p>
            <a:r>
              <a:rPr lang="en-US" dirty="0"/>
              <a:t>Abstracts away call to Microsoft Translator service to translate content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AB0B08-38A6-49B1-A683-BAB539151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905" y="1875747"/>
            <a:ext cx="6358114" cy="47509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0148653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94629-95B0-4C06-8B91-1AFB145E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 Translations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76D27-81CE-48E5-877C-EF8DB3C464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3260" tIns="46630" rIns="93260" bIns="4663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Localization in Power BI only supported at level of dataset definition</a:t>
            </a:r>
            <a:endParaRPr lang="en-US" dirty="0"/>
          </a:p>
          <a:p>
            <a:pPr lvl="1"/>
            <a:r>
              <a:rPr lang="en-US" dirty="0">
                <a:cs typeface="Calibri"/>
              </a:rPr>
              <a:t>Report layout provides no support for localization</a:t>
            </a:r>
          </a:p>
          <a:p>
            <a:pPr lvl="1"/>
            <a:endParaRPr lang="en-US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  <a:p>
            <a:r>
              <a:rPr lang="en-US" dirty="0"/>
              <a:t>Metadata translations supported for table names and field name</a:t>
            </a:r>
            <a:endParaRPr lang="en-US" dirty="0">
              <a:cs typeface="Calibri"/>
            </a:endParaRPr>
          </a:p>
          <a:p>
            <a:pPr lvl="1"/>
            <a:r>
              <a:rPr lang="en-US" dirty="0"/>
              <a:t>Metadata translations support localizing table names and field names</a:t>
            </a:r>
          </a:p>
          <a:p>
            <a:pPr lvl="1"/>
            <a:r>
              <a:rPr lang="en-US" dirty="0"/>
              <a:t>Metadata translations can be used to localize report labels using specialized approach</a:t>
            </a:r>
          </a:p>
          <a:p>
            <a:pPr lvl="1"/>
            <a:r>
              <a:rPr lang="en-US" dirty="0"/>
              <a:t>Metadata translations not used to localize content (e.g. Product name or Country names)</a:t>
            </a:r>
          </a:p>
          <a:p>
            <a:pPr lvl="1"/>
            <a:r>
              <a:rPr lang="en-US" dirty="0"/>
              <a:t>Metadata translations </a:t>
            </a:r>
            <a:r>
              <a:rPr lang="en-US" b="1" i="1" dirty="0">
                <a:solidFill>
                  <a:srgbClr val="C00000"/>
                </a:solidFill>
              </a:rPr>
              <a:t>currently require Power BI Premium</a:t>
            </a:r>
            <a:r>
              <a:rPr lang="en-US" dirty="0"/>
              <a:t> – not supported in shared capacity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57880B-3440-44F4-918A-DC0A179C7F23}"/>
              </a:ext>
            </a:extLst>
          </p:cNvPr>
          <p:cNvGrpSpPr/>
          <p:nvPr/>
        </p:nvGrpSpPr>
        <p:grpSpPr>
          <a:xfrm>
            <a:off x="1358392" y="2136649"/>
            <a:ext cx="1813544" cy="2062480"/>
            <a:chOff x="9448800" y="1168400"/>
            <a:chExt cx="2651760" cy="301575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CD17A2A-BA24-47E2-89A4-91601F77384C}"/>
                </a:ext>
              </a:extLst>
            </p:cNvPr>
            <p:cNvSpPr/>
            <p:nvPr/>
          </p:nvSpPr>
          <p:spPr>
            <a:xfrm>
              <a:off x="9448800" y="1168400"/>
              <a:ext cx="2638066" cy="295656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535363F-0454-478A-B6C6-49D692786106}"/>
                </a:ext>
              </a:extLst>
            </p:cNvPr>
            <p:cNvSpPr/>
            <p:nvPr/>
          </p:nvSpPr>
          <p:spPr>
            <a:xfrm>
              <a:off x="9458960" y="3761672"/>
              <a:ext cx="2641600" cy="422481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/>
                <a:t>PBIX File</a:t>
              </a:r>
            </a:p>
          </p:txBody>
        </p:sp>
        <p:sp>
          <p:nvSpPr>
            <p:cNvPr id="20" name="Flowchart: Magnetic Disk 19">
              <a:extLst>
                <a:ext uri="{FF2B5EF4-FFF2-40B4-BE49-F238E27FC236}">
                  <a16:creationId xmlns:a16="http://schemas.microsoft.com/office/drawing/2014/main" id="{63809CD3-DC39-49B0-9C16-CF79DB8EE8B4}"/>
                </a:ext>
              </a:extLst>
            </p:cNvPr>
            <p:cNvSpPr/>
            <p:nvPr/>
          </p:nvSpPr>
          <p:spPr>
            <a:xfrm>
              <a:off x="9651558" y="2536247"/>
              <a:ext cx="2266121" cy="1034330"/>
            </a:xfrm>
            <a:prstGeom prst="flowChartMagneticDisk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3716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Dataset Definition</a:t>
              </a:r>
            </a:p>
            <a:p>
              <a:pPr algn="ctr"/>
              <a:r>
                <a:rPr lang="en-US" sz="800" i="1" dirty="0">
                  <a:solidFill>
                    <a:schemeClr val="tx1"/>
                  </a:solidFill>
                </a:rPr>
                <a:t>supports localization</a:t>
              </a:r>
              <a:endParaRPr lang="en-US" sz="1050" i="1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BEC361-38D2-4755-A6C6-3A5B8DE543FF}"/>
                </a:ext>
              </a:extLst>
            </p:cNvPr>
            <p:cNvSpPr/>
            <p:nvPr/>
          </p:nvSpPr>
          <p:spPr>
            <a:xfrm>
              <a:off x="9683141" y="1487998"/>
              <a:ext cx="2186609" cy="8923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Report Layout</a:t>
              </a:r>
              <a:br>
                <a:rPr lang="en-US" sz="1050" dirty="0">
                  <a:solidFill>
                    <a:schemeClr val="tx1"/>
                  </a:solidFill>
                </a:rPr>
              </a:br>
              <a:r>
                <a:rPr lang="en-US" sz="800" i="1" dirty="0">
                  <a:solidFill>
                    <a:schemeClr val="tx1"/>
                  </a:solidFill>
                </a:rPr>
                <a:t>does not support localization</a:t>
              </a:r>
              <a:endParaRPr lang="en-US" sz="1050" i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14461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2D9BF-6679-45F2-A7B8-337D99758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TranslatorService.GetTranslations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6B1426-AEEE-4431-B874-22534F5CF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25" y="1122962"/>
            <a:ext cx="5767710" cy="36572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D315CF6-184C-4EBD-92C9-936CD9E1081C}"/>
              </a:ext>
            </a:extLst>
          </p:cNvPr>
          <p:cNvSpPr/>
          <p:nvPr/>
        </p:nvSpPr>
        <p:spPr>
          <a:xfrm>
            <a:off x="301215" y="4964354"/>
            <a:ext cx="1861074" cy="176739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TranslationsBuilder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315CEAE-59A1-4488-95EC-8446BD944085}"/>
              </a:ext>
            </a:extLst>
          </p:cNvPr>
          <p:cNvSpPr/>
          <p:nvPr/>
        </p:nvSpPr>
        <p:spPr>
          <a:xfrm>
            <a:off x="2164438" y="5430281"/>
            <a:ext cx="6172200" cy="344424"/>
          </a:xfrm>
          <a:prstGeom prst="rightArrow">
            <a:avLst>
              <a:gd name="adj1" fmla="val 74070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Arial Black" panose="020B0A04020102020204" pitchFamily="34" charset="0"/>
              </a:rPr>
              <a:t>https://api.cognitive.microsofttranslator.com/translate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?api-version=3.0&amp;</a:t>
            </a:r>
            <a:r>
              <a:rPr lang="en-US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from</a:t>
            </a:r>
            <a:r>
              <a:rPr lang="en-US" sz="900" dirty="0">
                <a:solidFill>
                  <a:schemeClr val="bg1"/>
                </a:solidFill>
                <a:latin typeface="Arial Black" panose="020B0A04020102020204" pitchFamily="34" charset="0"/>
              </a:rPr>
              <a:t>=</a:t>
            </a:r>
            <a:r>
              <a:rPr lang="en-US" sz="9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en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&amp;</a:t>
            </a:r>
            <a:r>
              <a:rPr lang="en-US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to</a:t>
            </a:r>
            <a:r>
              <a:rPr lang="en-US" sz="900" dirty="0">
                <a:solidFill>
                  <a:schemeClr val="bg1"/>
                </a:solidFill>
                <a:latin typeface="Arial Black" panose="020B0A04020102020204" pitchFamily="34" charset="0"/>
              </a:rPr>
              <a:t>=</a:t>
            </a:r>
            <a:r>
              <a:rPr lang="en-US" sz="9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nl-NL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86B93E-F018-4A9F-A6C5-09E971FBDC77}"/>
              </a:ext>
            </a:extLst>
          </p:cNvPr>
          <p:cNvSpPr/>
          <p:nvPr/>
        </p:nvSpPr>
        <p:spPr>
          <a:xfrm>
            <a:off x="8439375" y="5039957"/>
            <a:ext cx="2447364" cy="17373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Azure Translator Service</a:t>
            </a:r>
            <a:endParaRPr lang="en-US" sz="105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C3CA96-92AE-450D-840A-F3A7FA053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587" y="5443846"/>
            <a:ext cx="1619250" cy="390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0EB7796-FEAC-4871-968C-3BE6FA1FE92A}"/>
              </a:ext>
            </a:extLst>
          </p:cNvPr>
          <p:cNvSpPr/>
          <p:nvPr/>
        </p:nvSpPr>
        <p:spPr>
          <a:xfrm flipH="1">
            <a:off x="2183801" y="5983946"/>
            <a:ext cx="7702475" cy="344424"/>
          </a:xfrm>
          <a:prstGeom prst="rightArrow">
            <a:avLst>
              <a:gd name="adj1" fmla="val 74070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900" dirty="0">
                <a:solidFill>
                  <a:schemeClr val="bg1"/>
                </a:solidFill>
                <a:latin typeface="Arial Black" panose="020B0A04020102020204" pitchFamily="34" charset="0"/>
              </a:rPr>
              <a:t>response    </a:t>
            </a:r>
            <a:endParaRPr lang="en-US" sz="900" dirty="0">
              <a:solidFill>
                <a:schemeClr val="accent4">
                  <a:lumMod val="40000"/>
                  <a:lumOff val="6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9E266F-219E-494F-8581-F8AE17B58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460" y="5877262"/>
            <a:ext cx="1387599" cy="6690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3352536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E56F5-D0DD-495B-9340-CC67868B5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TranslationsManager.PopulateTranslations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8F2DB7-BCE1-4590-81F6-213973194E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523220"/>
          </a:xfrm>
        </p:spPr>
        <p:txBody>
          <a:bodyPr/>
          <a:lstStyle/>
          <a:p>
            <a:r>
              <a:rPr lang="en-US" dirty="0"/>
              <a:t>Add translations for each of the secondary languages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6B698C-5FB3-46BD-BCB6-4A896BE5A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64" y="2008652"/>
            <a:ext cx="5628684" cy="43592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A268FE-F36B-4705-B4A2-B1A224B2D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721" y="2001520"/>
            <a:ext cx="5475427" cy="43891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9305317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B95D1-4753-4162-8E2C-15112D9E5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Sales Demo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1A826E-2DE1-4AF9-8B19-9560128263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769989"/>
          </a:xfrm>
        </p:spPr>
        <p:txBody>
          <a:bodyPr/>
          <a:lstStyle/>
          <a:p>
            <a:r>
              <a:rPr lang="en-US" dirty="0"/>
              <a:t>Live demo at </a:t>
            </a:r>
            <a:r>
              <a:rPr lang="en-US" dirty="0">
                <a:hlinkClick r:id="rId2"/>
              </a:rPr>
              <a:t>https://multilanguagereportdemo.azurewebsites.net/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English</a:t>
            </a:r>
          </a:p>
          <a:p>
            <a:pPr lvl="1"/>
            <a:r>
              <a:rPr lang="en-US" dirty="0"/>
              <a:t>Spanish</a:t>
            </a:r>
          </a:p>
          <a:p>
            <a:pPr lvl="1"/>
            <a:r>
              <a:rPr lang="en-US" dirty="0"/>
              <a:t>French</a:t>
            </a:r>
          </a:p>
          <a:p>
            <a:pPr lvl="1"/>
            <a:r>
              <a:rPr lang="en-US" dirty="0"/>
              <a:t>German</a:t>
            </a:r>
          </a:p>
          <a:p>
            <a:pPr lvl="1"/>
            <a:r>
              <a:rPr lang="en-US" dirty="0"/>
              <a:t>Dutch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D1CAEF-56D7-4C79-A457-78463A489F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5"/>
          <a:stretch/>
        </p:blipFill>
        <p:spPr>
          <a:xfrm>
            <a:off x="2904302" y="1903088"/>
            <a:ext cx="8419052" cy="47057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C07C57-A9F2-4739-9DCA-2B4A20B019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9" t="997"/>
          <a:stretch/>
        </p:blipFill>
        <p:spPr>
          <a:xfrm>
            <a:off x="2912676" y="1903088"/>
            <a:ext cx="8412781" cy="46992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3AF5D8-4201-4DA4-B310-FFA1863CB4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" t="821"/>
          <a:stretch/>
        </p:blipFill>
        <p:spPr>
          <a:xfrm>
            <a:off x="2907451" y="1908313"/>
            <a:ext cx="8417400" cy="47135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7AC330-7168-4FEC-A0C1-6BFA7A6E2C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87" t="762" r="-1"/>
          <a:stretch/>
        </p:blipFill>
        <p:spPr>
          <a:xfrm>
            <a:off x="2902226" y="1913536"/>
            <a:ext cx="8418340" cy="47163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DE35BC-681B-46F6-B638-DD929FE6FD8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35" t="900" b="1"/>
          <a:stretch/>
        </p:blipFill>
        <p:spPr>
          <a:xfrm>
            <a:off x="2917901" y="1908313"/>
            <a:ext cx="8410744" cy="47454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66049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1FD8AC-82A4-4820-BBB2-77BF7F949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GitHub Repository for Multilanguage-Reports Sample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BCA77F-B748-4A77-A9F1-9093A28266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4465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All sample code for this developer samples available for download</a:t>
            </a:r>
          </a:p>
          <a:p>
            <a:pPr marL="341313" lvl="1" indent="0">
              <a:buNone/>
            </a:pPr>
            <a:r>
              <a:rPr lang="en-US" dirty="0">
                <a:hlinkClick r:id="rId2"/>
              </a:rPr>
              <a:t>https://github.com/PowerBiDevCamp/Multilanguage-Reports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8256F6-D1C5-4A83-AD07-163620F19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973" y="2221734"/>
            <a:ext cx="8758971" cy="450916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712361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649B-5EB4-4614-8AD3-B7DEC347B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Content Translation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44555-CE98-4132-BEB9-D0BB28C1EA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031873"/>
          </a:xfrm>
        </p:spPr>
        <p:txBody>
          <a:bodyPr/>
          <a:lstStyle/>
          <a:p>
            <a:r>
              <a:rPr lang="en-US" dirty="0"/>
              <a:t>Metadata translations not be used to localize content</a:t>
            </a:r>
          </a:p>
          <a:p>
            <a:pPr lvl="1"/>
            <a:r>
              <a:rPr lang="en-US" dirty="0"/>
              <a:t>Metadata translations cannot localize row data (e.g. Product names or Country names)</a:t>
            </a:r>
          </a:p>
          <a:p>
            <a:r>
              <a:rPr lang="en-US" dirty="0"/>
              <a:t>Multi-language report might (or might not) require support for content translation</a:t>
            </a:r>
          </a:p>
          <a:p>
            <a:pPr lvl="1"/>
            <a:r>
              <a:rPr lang="en-US" dirty="0"/>
              <a:t>You can add support for content translations using industry-adopted database design patterns</a:t>
            </a:r>
          </a:p>
          <a:p>
            <a:pPr lvl="1"/>
            <a:r>
              <a:rPr lang="en-US" dirty="0"/>
              <a:t>Best practices for Power BI solutions currently based on replicated rows pattern</a:t>
            </a:r>
          </a:p>
          <a:p>
            <a:pPr lvl="1"/>
            <a:endParaRPr lang="en-US" sz="2000" dirty="0"/>
          </a:p>
          <a:p>
            <a:pPr marL="341313" lvl="1" indent="0">
              <a:buNone/>
            </a:pPr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lvl="1"/>
            <a:r>
              <a:rPr lang="en-US" dirty="0"/>
              <a:t>Power Query can add value in row replication design strategy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73A4-BEC4-4CFA-98E6-C132607C8FD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471" y="3255455"/>
            <a:ext cx="4130786" cy="14403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76F8B4-A70E-4E0F-9AAB-D5E6BB6BE7D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590" y="5309503"/>
            <a:ext cx="4209373" cy="133818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77480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D03353-C566-48CE-8E49-546D0509D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616" y="1231761"/>
            <a:ext cx="5019675" cy="2543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DE2996-AD2C-40A0-B017-B2ECEBF18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89" y="1188071"/>
            <a:ext cx="5029200" cy="2590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810D67-C5A7-43DC-AC34-77F251AA25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6" b="2264"/>
          <a:stretch/>
        </p:blipFill>
        <p:spPr>
          <a:xfrm>
            <a:off x="596347" y="3896277"/>
            <a:ext cx="5061965" cy="25740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43D242-D6A5-4254-AE90-50EDEDAC5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9015" y="3891101"/>
            <a:ext cx="5024914" cy="26090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5ECC100-F83C-4E0D-9168-1ECEA1A74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 Translations Combined with Content Translations</a:t>
            </a:r>
          </a:p>
        </p:txBody>
      </p:sp>
    </p:spTree>
    <p:extLst>
      <p:ext uri="{BB962C8B-B14F-4D97-AF65-F5344CB8AC3E}">
        <p14:creationId xmlns:p14="http://schemas.microsoft.com/office/powerpoint/2010/main" val="213244416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Power BI">
  <a:themeElements>
    <a:clrScheme name="Power B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00800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 BI" id="{F3AF7C77-F040-40A8-ACDA-3D46B48B0158}" vid="{D789D3D4-048E-47E1-9F6C-10AE104C7F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http://schemas.microsoft.com/office/2006/metadata/properties"/>
    <ds:schemaRef ds:uri="ef38329b-e139-4eb4-9d7a-1b84c79a6610"/>
    <ds:schemaRef ds:uri="http://purl.org/dc/terms/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11068</TotalTime>
  <Words>1926</Words>
  <Application>Microsoft Office PowerPoint</Application>
  <PresentationFormat>Custom</PresentationFormat>
  <Paragraphs>363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2" baseType="lpstr">
      <vt:lpstr>Arial</vt:lpstr>
      <vt:lpstr>Arial Black</vt:lpstr>
      <vt:lpstr>Calibri</vt:lpstr>
      <vt:lpstr>Calibri Light</vt:lpstr>
      <vt:lpstr>Lato</vt:lpstr>
      <vt:lpstr>Lucida Console</vt:lpstr>
      <vt:lpstr>Segoe UI</vt:lpstr>
      <vt:lpstr>Segoe UI Light</vt:lpstr>
      <vt:lpstr>Segoe UI Semibold</vt:lpstr>
      <vt:lpstr>Wingdings</vt:lpstr>
      <vt:lpstr>Power BI</vt:lpstr>
      <vt:lpstr>PowerPoint Presentation</vt:lpstr>
      <vt:lpstr>Agenda</vt:lpstr>
      <vt:lpstr>Introduction to Building Multi-language Reports in Power BI</vt:lpstr>
      <vt:lpstr>Challenges in Building Multi-language Reports in Power BI</vt:lpstr>
      <vt:lpstr>Metadata Translations</vt:lpstr>
      <vt:lpstr>Product Sales Demo</vt:lpstr>
      <vt:lpstr> GitHub Repository for Multilanguage-Reports Sample</vt:lpstr>
      <vt:lpstr>Understanding Content Translation</vt:lpstr>
      <vt:lpstr>Metadata Translations Combined with Content Translations</vt:lpstr>
      <vt:lpstr>Workflow for Multi-language PBIX Development</vt:lpstr>
      <vt:lpstr>Agenda</vt:lpstr>
      <vt:lpstr>How to Package Reports and Datasets for Distribution</vt:lpstr>
      <vt:lpstr>Preparing a PBIX Project for Translations</vt:lpstr>
      <vt:lpstr>Using Dynamic Visual Titles</vt:lpstr>
      <vt:lpstr>Creating the Localized Label Table</vt:lpstr>
      <vt:lpstr>Localized Labels Table</vt:lpstr>
      <vt:lpstr>Surfacing a Localized Label</vt:lpstr>
      <vt:lpstr>Configuring Localized Label Display Properties</vt:lpstr>
      <vt:lpstr>Developing a Custom Visual: LocalizedLabel</vt:lpstr>
      <vt:lpstr>Designing Navigation</vt:lpstr>
      <vt:lpstr>Translating Button Captions</vt:lpstr>
      <vt:lpstr>Agenda</vt:lpstr>
      <vt:lpstr>Adding Dataset Translations</vt:lpstr>
      <vt:lpstr>Working with Tabular Editor</vt:lpstr>
      <vt:lpstr>Populating Translations in the Default Culture</vt:lpstr>
      <vt:lpstr>sssss</vt:lpstr>
      <vt:lpstr>Agenda</vt:lpstr>
      <vt:lpstr>Loading Reports with Locale using a Query String Parameter</vt:lpstr>
      <vt:lpstr>Using localeSettings in Embed Config</vt:lpstr>
      <vt:lpstr>Agenda</vt:lpstr>
      <vt:lpstr>Content Localization Through Row Replication</vt:lpstr>
      <vt:lpstr>Content Localization in Power Query</vt:lpstr>
      <vt:lpstr>Data Model Implementation of Row Replication Strategy</vt:lpstr>
      <vt:lpstr>Agenda</vt:lpstr>
      <vt:lpstr>Loading Report with Replicated Row Strategy</vt:lpstr>
      <vt:lpstr>Generating the Embed Token with LocalizedUser Role</vt:lpstr>
      <vt:lpstr>Summary</vt:lpstr>
      <vt:lpstr>PowerPoint Presentation</vt:lpstr>
      <vt:lpstr>PowerPoint Presentation</vt:lpstr>
      <vt:lpstr>Tabular Object Model (TOM)</vt:lpstr>
      <vt:lpstr>Adding Metadata Translations</vt:lpstr>
      <vt:lpstr>Adding Secondary Cultures</vt:lpstr>
      <vt:lpstr>Adding Translations using Tabular Editor</vt:lpstr>
      <vt:lpstr>Exporting/Importing Metadata Translations</vt:lpstr>
      <vt:lpstr>Adding Translations using Tabular Editor</vt:lpstr>
      <vt:lpstr>Translations Builder sample application</vt:lpstr>
      <vt:lpstr>TranslationsManager class</vt:lpstr>
      <vt:lpstr>TranslationsManager.PopulateDefaultCultureTranslations</vt:lpstr>
      <vt:lpstr>TranslatorService class</vt:lpstr>
      <vt:lpstr>TranslatorService.GetTranslations</vt:lpstr>
      <vt:lpstr>TranslationsManager.PopulateTranslations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</dc:creator>
  <cp:keywords/>
  <dc:description>Template: Ariel Butz; ZUM Communications
Formatting: 
Audience Type:</dc:description>
  <cp:lastModifiedBy>Ted Pattison</cp:lastModifiedBy>
  <cp:revision>324</cp:revision>
  <cp:lastPrinted>2019-05-02T20:11:39Z</cp:lastPrinted>
  <dcterms:created xsi:type="dcterms:W3CDTF">2018-09-21T01:16:59Z</dcterms:created>
  <dcterms:modified xsi:type="dcterms:W3CDTF">2021-07-06T22:53:13Z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074e257c-5848-4582-9a6f-34a182080e71_Enabled">
    <vt:lpwstr>True</vt:lpwstr>
  </property>
  <property fmtid="{D5CDD505-2E9C-101B-9397-08002B2CF9AE}" pid="12" name="MSIP_Label_074e257c-5848-4582-9a6f-34a182080e71_SiteId">
    <vt:lpwstr>72f988bf-86f1-41af-91ab-2d7cd011db47</vt:lpwstr>
  </property>
  <property fmtid="{D5CDD505-2E9C-101B-9397-08002B2CF9AE}" pid="13" name="MSIP_Label_074e257c-5848-4582-9a6f-34a182080e71_Owner">
    <vt:lpwstr>ardutt@microsoft.com</vt:lpwstr>
  </property>
  <property fmtid="{D5CDD505-2E9C-101B-9397-08002B2CF9AE}" pid="14" name="MSIP_Label_074e257c-5848-4582-9a6f-34a182080e71_SetDate">
    <vt:lpwstr>2018-11-05T15:21:43.0442766Z</vt:lpwstr>
  </property>
  <property fmtid="{D5CDD505-2E9C-101B-9397-08002B2CF9AE}" pid="15" name="MSIP_Label_074e257c-5848-4582-9a6f-34a182080e71_Name">
    <vt:lpwstr>Confidential</vt:lpwstr>
  </property>
  <property fmtid="{D5CDD505-2E9C-101B-9397-08002B2CF9AE}" pid="16" name="MSIP_Label_074e257c-5848-4582-9a6f-34a182080e71_Application">
    <vt:lpwstr>Microsoft Azure Information Protection</vt:lpwstr>
  </property>
  <property fmtid="{D5CDD505-2E9C-101B-9397-08002B2CF9AE}" pid="17" name="MSIP_Label_074e257c-5848-4582-9a6f-34a182080e71_Extended_MSFT_Method">
    <vt:lpwstr>Manual</vt:lpwstr>
  </property>
  <property fmtid="{D5CDD505-2E9C-101B-9397-08002B2CF9AE}" pid="18" name="MSIP_Label_1a19d03a-48bc-4359-8038-5b5f6d5847c3_Enabled">
    <vt:lpwstr>True</vt:lpwstr>
  </property>
  <property fmtid="{D5CDD505-2E9C-101B-9397-08002B2CF9AE}" pid="19" name="MSIP_Label_1a19d03a-48bc-4359-8038-5b5f6d5847c3_SiteId">
    <vt:lpwstr>72f988bf-86f1-41af-91ab-2d7cd011db47</vt:lpwstr>
  </property>
  <property fmtid="{D5CDD505-2E9C-101B-9397-08002B2CF9AE}" pid="20" name="MSIP_Label_1a19d03a-48bc-4359-8038-5b5f6d5847c3_SetDate">
    <vt:lpwstr>2018-11-05T15:21:43.0442766Z</vt:lpwstr>
  </property>
  <property fmtid="{D5CDD505-2E9C-101B-9397-08002B2CF9AE}" pid="21" name="MSIP_Label_1a19d03a-48bc-4359-8038-5b5f6d5847c3_Name">
    <vt:lpwstr>Any User (No Protection)</vt:lpwstr>
  </property>
  <property fmtid="{D5CDD505-2E9C-101B-9397-08002B2CF9AE}" pid="22" name="MSIP_Label_1a19d03a-48bc-4359-8038-5b5f6d5847c3_Extended_MSFT_Method">
    <vt:lpwstr>Manual</vt:lpwstr>
  </property>
  <property fmtid="{D5CDD505-2E9C-101B-9397-08002B2CF9AE}" pid="23" name="Sensitivity">
    <vt:lpwstr>Confidential Any User (No Protection)</vt:lpwstr>
  </property>
  <property fmtid="{D5CDD505-2E9C-101B-9397-08002B2CF9AE}" pid="24" name="AuthorIds_UIVersion_47104">
    <vt:lpwstr>18</vt:lpwstr>
  </property>
</Properties>
</file>